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58" r:id="rId3"/>
    <p:sldId id="259" r:id="rId4"/>
    <p:sldId id="274" r:id="rId5"/>
    <p:sldId id="263" r:id="rId6"/>
    <p:sldId id="264" r:id="rId7"/>
    <p:sldId id="265" r:id="rId8"/>
    <p:sldId id="266" r:id="rId9"/>
    <p:sldId id="270" r:id="rId10"/>
    <p:sldId id="267" r:id="rId11"/>
    <p:sldId id="268" r:id="rId12"/>
    <p:sldId id="269" r:id="rId13"/>
    <p:sldId id="271" r:id="rId14"/>
    <p:sldId id="272" r:id="rId15"/>
    <p:sldId id="273" r:id="rId16"/>
    <p:sldId id="276" r:id="rId17"/>
    <p:sldId id="279" r:id="rId18"/>
    <p:sldId id="277" r:id="rId19"/>
    <p:sldId id="278" r:id="rId20"/>
    <p:sldId id="280" r:id="rId21"/>
    <p:sldId id="281" r:id="rId22"/>
    <p:sldId id="284" r:id="rId23"/>
    <p:sldId id="285" r:id="rId24"/>
    <p:sldId id="282" r:id="rId25"/>
    <p:sldId id="283" r:id="rId26"/>
    <p:sldId id="317" r:id="rId27"/>
    <p:sldId id="316" r:id="rId28"/>
    <p:sldId id="275" r:id="rId29"/>
    <p:sldId id="287" r:id="rId30"/>
    <p:sldId id="299" r:id="rId31"/>
    <p:sldId id="300" r:id="rId32"/>
    <p:sldId id="301" r:id="rId33"/>
    <p:sldId id="303" r:id="rId34"/>
    <p:sldId id="304" r:id="rId35"/>
    <p:sldId id="309" r:id="rId36"/>
    <p:sldId id="313" r:id="rId37"/>
    <p:sldId id="314" r:id="rId38"/>
    <p:sldId id="315" r:id="rId39"/>
    <p:sldId id="318" r:id="rId40"/>
    <p:sldId id="319" r:id="rId41"/>
    <p:sldId id="320" r:id="rId42"/>
    <p:sldId id="322" r:id="rId43"/>
    <p:sldId id="321" r:id="rId44"/>
    <p:sldId id="324" r:id="rId45"/>
    <p:sldId id="323" r:id="rId46"/>
    <p:sldId id="326" r:id="rId47"/>
    <p:sldId id="327" r:id="rId48"/>
    <p:sldId id="325"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5" autoAdjust="0"/>
    <p:restoredTop sz="94660"/>
  </p:normalViewPr>
  <p:slideViewPr>
    <p:cSldViewPr snapToGrid="0" snapToObjects="1">
      <p:cViewPr>
        <p:scale>
          <a:sx n="75" d="100"/>
          <a:sy n="75" d="100"/>
        </p:scale>
        <p:origin x="-55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E36636D-D922-432D-A958-524484B5923D}" type="datetimeFigureOut">
              <a:rPr lang="en-US" smtClean="0"/>
              <a:pPr/>
              <a:t>4/5/2012</a:t>
            </a:fld>
            <a:endParaRPr lang="en-US"/>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404346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E36636D-D922-432D-A958-524484B5923D}" type="datetimeFigureOut">
              <a:rPr lang="en-US" smtClean="0"/>
              <a:pPr/>
              <a:t>4/5/2012</a:t>
            </a:fld>
            <a:endParaRPr lang="en-US"/>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438678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E36636D-D922-432D-A958-524484B5923D}" type="datetimeFigureOut">
              <a:rPr lang="en-US" smtClean="0"/>
              <a:pPr/>
              <a:t>4/5/2012</a:t>
            </a:fld>
            <a:endParaRPr lang="en-US"/>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91738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E36636D-D922-432D-A958-524484B5923D}" type="datetimeFigureOut">
              <a:rPr lang="en-US" smtClean="0"/>
              <a:pPr/>
              <a:t>4/5/2012</a:t>
            </a:fld>
            <a:endParaRPr lang="en-US"/>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97028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E36636D-D922-432D-A958-524484B5923D}" type="datetimeFigureOut">
              <a:rPr lang="en-US" smtClean="0"/>
              <a:pPr/>
              <a:t>4/5/2012</a:t>
            </a:fld>
            <a:endParaRPr lang="en-US"/>
          </a:p>
        </p:txBody>
      </p:sp>
      <p:sp>
        <p:nvSpPr>
          <p:cNvPr id="5" name="頁尾版面配置區 4"/>
          <p:cNvSpPr>
            <a:spLocks noGrp="1"/>
          </p:cNvSpPr>
          <p:nvPr>
            <p:ph type="ftr" sz="quarter" idx="11"/>
          </p:nvPr>
        </p:nvSpPr>
        <p:spPr/>
        <p:txBody>
          <a:bodyPr/>
          <a:lstStyle/>
          <a:p>
            <a:endParaRPr lang="en-US" dirty="0"/>
          </a:p>
        </p:txBody>
      </p:sp>
      <p:sp>
        <p:nvSpPr>
          <p:cNvPr id="6" name="投影片編號版面配置區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5258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E36636D-D922-432D-A958-524484B5923D}" type="datetimeFigureOut">
              <a:rPr lang="en-US" smtClean="0"/>
              <a:pPr/>
              <a:t>4/5/2012</a:t>
            </a:fld>
            <a:endParaRPr lang="en-US"/>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995771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E36636D-D922-432D-A958-524484B5923D}" type="datetimeFigureOut">
              <a:rPr lang="en-US" smtClean="0"/>
              <a:pPr/>
              <a:t>4/5/2012</a:t>
            </a:fld>
            <a:endParaRPr lang="en-US"/>
          </a:p>
        </p:txBody>
      </p:sp>
      <p:sp>
        <p:nvSpPr>
          <p:cNvPr id="8" name="頁尾版面配置區 7"/>
          <p:cNvSpPr>
            <a:spLocks noGrp="1"/>
          </p:cNvSpPr>
          <p:nvPr>
            <p:ph type="ftr" sz="quarter" idx="11"/>
          </p:nvPr>
        </p:nvSpPr>
        <p:spPr/>
        <p:txBody>
          <a:bodyPr/>
          <a:lstStyle/>
          <a:p>
            <a:endParaRPr lang="en-US" dirty="0"/>
          </a:p>
        </p:txBody>
      </p:sp>
      <p:sp>
        <p:nvSpPr>
          <p:cNvPr id="9" name="投影片編號版面配置區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33273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E36636D-D922-432D-A958-524484B5923D}" type="datetimeFigureOut">
              <a:rPr lang="en-US" smtClean="0"/>
              <a:pPr/>
              <a:t>4/5/2012</a:t>
            </a:fld>
            <a:endParaRPr lang="en-US"/>
          </a:p>
        </p:txBody>
      </p:sp>
      <p:sp>
        <p:nvSpPr>
          <p:cNvPr id="4" name="頁尾版面配置區 3"/>
          <p:cNvSpPr>
            <a:spLocks noGrp="1"/>
          </p:cNvSpPr>
          <p:nvPr>
            <p:ph type="ftr" sz="quarter" idx="11"/>
          </p:nvPr>
        </p:nvSpPr>
        <p:spPr/>
        <p:txBody>
          <a:bodyPr/>
          <a:lstStyle/>
          <a:p>
            <a:endParaRPr lang="en-US" dirty="0"/>
          </a:p>
        </p:txBody>
      </p:sp>
      <p:sp>
        <p:nvSpPr>
          <p:cNvPr id="5" name="投影片編號版面配置區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58202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E36636D-D922-432D-A958-524484B5923D}" type="datetimeFigureOut">
              <a:rPr lang="en-US" smtClean="0"/>
              <a:pPr/>
              <a:t>4/5/2012</a:t>
            </a:fld>
            <a:endParaRPr lang="en-US"/>
          </a:p>
        </p:txBody>
      </p:sp>
      <p:sp>
        <p:nvSpPr>
          <p:cNvPr id="3" name="頁尾版面配置區 2"/>
          <p:cNvSpPr>
            <a:spLocks noGrp="1"/>
          </p:cNvSpPr>
          <p:nvPr>
            <p:ph type="ftr" sz="quarter" idx="11"/>
          </p:nvPr>
        </p:nvSpPr>
        <p:spPr/>
        <p:txBody>
          <a:bodyPr/>
          <a:lstStyle/>
          <a:p>
            <a:endParaRPr lang="en-US" dirty="0"/>
          </a:p>
        </p:txBody>
      </p:sp>
      <p:sp>
        <p:nvSpPr>
          <p:cNvPr id="4" name="投影片編號版面配置區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88840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E36636D-D922-432D-A958-524484B5923D}" type="datetimeFigureOut">
              <a:rPr lang="en-US" smtClean="0"/>
              <a:pPr/>
              <a:t>4/5/2012</a:t>
            </a:fld>
            <a:endParaRPr lang="en-US"/>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71932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E36636D-D922-432D-A958-524484B5923D}" type="datetimeFigureOut">
              <a:rPr lang="en-US" smtClean="0"/>
              <a:pPr/>
              <a:t>4/5/2012</a:t>
            </a:fld>
            <a:endParaRPr lang="en-US"/>
          </a:p>
        </p:txBody>
      </p:sp>
      <p:sp>
        <p:nvSpPr>
          <p:cNvPr id="6" name="頁尾版面配置區 5"/>
          <p:cNvSpPr>
            <a:spLocks noGrp="1"/>
          </p:cNvSpPr>
          <p:nvPr>
            <p:ph type="ftr" sz="quarter" idx="11"/>
          </p:nvPr>
        </p:nvSpPr>
        <p:spPr/>
        <p:txBody>
          <a:bodyPr/>
          <a:lstStyle/>
          <a:p>
            <a:endParaRPr lang="en-US" dirty="0"/>
          </a:p>
        </p:txBody>
      </p:sp>
      <p:sp>
        <p:nvSpPr>
          <p:cNvPr id="7" name="投影片編號版面配置區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01396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4/5/2012</a:t>
            </a:fld>
            <a:endParaRPr 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6434211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hyperlink" Target="http://overcode.yak.net/17.sizes@100_0835.jpg?size=M" TargetMode="Externa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hyperlink" Target="http://overcode.yak.net/17.sizes@100_0834.jpg?size=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PowerPoint_97-2003___1.ppt"/><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solidFill>
                  <a:schemeClr val="tx1"/>
                </a:solidFill>
              </a:rPr>
              <a:t>肝癌的治療方法</a:t>
            </a:r>
            <a:endParaRPr kumimoji="1" lang="zh-TW" altLang="en-US" dirty="0">
              <a:solidFill>
                <a:schemeClr val="tx1"/>
              </a:solidFill>
            </a:endParaRPr>
          </a:p>
        </p:txBody>
      </p:sp>
      <p:sp>
        <p:nvSpPr>
          <p:cNvPr id="3" name="內容版面配置區 2"/>
          <p:cNvSpPr>
            <a:spLocks noGrp="1"/>
          </p:cNvSpPr>
          <p:nvPr>
            <p:ph idx="1"/>
          </p:nvPr>
        </p:nvSpPr>
        <p:spPr/>
        <p:txBody>
          <a:bodyPr/>
          <a:lstStyle/>
          <a:p>
            <a:r>
              <a:rPr kumimoji="1" lang="zh-TW" altLang="en-US" dirty="0" smtClean="0"/>
              <a:t>手術治療</a:t>
            </a:r>
            <a:endParaRPr kumimoji="1" lang="en-US" altLang="zh-TW" dirty="0" smtClean="0"/>
          </a:p>
          <a:p>
            <a:pPr lvl="1"/>
            <a:r>
              <a:rPr kumimoji="1" lang="zh-TW" altLang="en-US" dirty="0" smtClean="0"/>
              <a:t>腫瘤切除</a:t>
            </a:r>
            <a:r>
              <a:rPr kumimoji="1" lang="en-US" altLang="zh-TW" dirty="0" smtClean="0"/>
              <a:t> [Resection</a:t>
            </a:r>
            <a:r>
              <a:rPr kumimoji="1" lang="en-US" altLang="zh-TW" dirty="0"/>
              <a:t>]</a:t>
            </a:r>
            <a:endParaRPr kumimoji="1" lang="en-US" altLang="zh-TW" dirty="0" smtClean="0"/>
          </a:p>
          <a:p>
            <a:pPr lvl="1"/>
            <a:r>
              <a:rPr kumimoji="1" lang="zh-TW" altLang="en-US" dirty="0" smtClean="0"/>
              <a:t>肝移植</a:t>
            </a:r>
            <a:r>
              <a:rPr kumimoji="1" lang="en-US" altLang="zh-TW" dirty="0" smtClean="0"/>
              <a:t> [Liver transplantation]</a:t>
            </a:r>
          </a:p>
          <a:p>
            <a:r>
              <a:rPr kumimoji="1" lang="zh-TW" altLang="en-US" dirty="0" smtClean="0"/>
              <a:t>高頻燒灼術</a:t>
            </a:r>
            <a:r>
              <a:rPr kumimoji="1" lang="en-US" altLang="zh-TW" dirty="0" smtClean="0"/>
              <a:t> [Radiofrequency ablation]</a:t>
            </a:r>
          </a:p>
          <a:p>
            <a:r>
              <a:rPr kumimoji="1" lang="zh-TW" altLang="en-US" dirty="0" smtClean="0"/>
              <a:t>經皮穿肝酒精注射療法</a:t>
            </a:r>
            <a:r>
              <a:rPr kumimoji="1" lang="en-US" altLang="zh-TW" dirty="0"/>
              <a:t> [</a:t>
            </a:r>
            <a:r>
              <a:rPr kumimoji="1" lang="en-US" altLang="zh-TW" dirty="0" smtClean="0"/>
              <a:t>Percutaneous </a:t>
            </a:r>
            <a:r>
              <a:rPr kumimoji="1" lang="en-US" altLang="zh-TW" dirty="0"/>
              <a:t>ethanol </a:t>
            </a:r>
            <a:r>
              <a:rPr kumimoji="1" lang="en-US" altLang="zh-TW" dirty="0" smtClean="0"/>
              <a:t>injection]</a:t>
            </a:r>
            <a:endParaRPr kumimoji="1" lang="zh-TW" altLang="en-US" dirty="0"/>
          </a:p>
        </p:txBody>
      </p:sp>
    </p:spTree>
    <p:extLst>
      <p:ext uri="{BB962C8B-B14F-4D97-AF65-F5344CB8AC3E}">
        <p14:creationId xmlns:p14="http://schemas.microsoft.com/office/powerpoint/2010/main" val="1934238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altLang="zh-TW" sz="4000" dirty="0">
                <a:solidFill>
                  <a:schemeClr val="tx1"/>
                </a:solidFill>
              </a:rPr>
              <a:t>2. </a:t>
            </a:r>
            <a:r>
              <a:rPr lang="zh-TW" altLang="en-US" sz="4000" dirty="0">
                <a:solidFill>
                  <a:schemeClr val="tx1"/>
                </a:solidFill>
              </a:rPr>
              <a:t>細胞週期再分佈</a:t>
            </a:r>
            <a:r>
              <a:rPr lang="en-US" altLang="zh-TW" sz="4000" dirty="0">
                <a:solidFill>
                  <a:schemeClr val="tx1"/>
                </a:solidFill>
              </a:rPr>
              <a:t> (</a:t>
            </a:r>
            <a:r>
              <a:rPr lang="en-US" altLang="zh-TW" sz="4000" dirty="0" err="1">
                <a:solidFill>
                  <a:schemeClr val="tx1"/>
                </a:solidFill>
              </a:rPr>
              <a:t>Reassortment</a:t>
            </a:r>
            <a:r>
              <a:rPr lang="en-US" altLang="zh-TW" sz="4000" dirty="0">
                <a:solidFill>
                  <a:schemeClr val="tx1"/>
                </a:solidFill>
              </a:rPr>
              <a:t> of cells within the cell cycle)</a:t>
            </a:r>
          </a:p>
        </p:txBody>
      </p:sp>
      <p:sp>
        <p:nvSpPr>
          <p:cNvPr id="8" name="投影片編號版面配置區 5"/>
          <p:cNvSpPr>
            <a:spLocks noGrp="1"/>
          </p:cNvSpPr>
          <p:nvPr>
            <p:ph type="sldNum" sz="quarter" idx="12"/>
          </p:nvPr>
        </p:nvSpPr>
        <p:spPr/>
        <p:txBody>
          <a:bodyPr>
            <a:normAutofit/>
          </a:bodyPr>
          <a:lstStyle/>
          <a:p>
            <a:fld id="{FD5C4F11-3D9D-AA40-BE41-162A18A07B50}" type="slidenum">
              <a:rPr lang="en-US" altLang="zh-TW"/>
              <a:pPr/>
              <a:t>10</a:t>
            </a:fld>
            <a:endParaRPr lang="en-US" altLang="zh-TW"/>
          </a:p>
        </p:txBody>
      </p:sp>
      <p:pic>
        <p:nvPicPr>
          <p:cNvPr id="3584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2276475"/>
            <a:ext cx="3600450"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4300" y="2276475"/>
            <a:ext cx="47625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5846" name="Text Box 6"/>
          <p:cNvSpPr txBox="1">
            <a:spLocks noChangeArrowheads="1"/>
          </p:cNvSpPr>
          <p:nvPr/>
        </p:nvSpPr>
        <p:spPr bwMode="auto">
          <a:xfrm>
            <a:off x="3924300" y="4581525"/>
            <a:ext cx="45339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TW" altLang="en-US"/>
              <a:t>對放射線敏感：</a:t>
            </a:r>
            <a:r>
              <a:rPr lang="en-US" altLang="zh-TW"/>
              <a:t> G2, M (</a:t>
            </a:r>
            <a:r>
              <a:rPr lang="zh-TW" altLang="en-US"/>
              <a:t>細胞分裂期</a:t>
            </a:r>
            <a:r>
              <a:rPr lang="en-US" altLang="zh-TW"/>
              <a:t>)</a:t>
            </a:r>
          </a:p>
          <a:p>
            <a:pPr>
              <a:spcBef>
                <a:spcPct val="50000"/>
              </a:spcBef>
            </a:pPr>
            <a:r>
              <a:rPr lang="zh-TW" altLang="en-US"/>
              <a:t>對放射線有抵抗性：</a:t>
            </a:r>
            <a:r>
              <a:rPr lang="en-US" altLang="zh-TW"/>
              <a:t> S (DNA</a:t>
            </a:r>
            <a:r>
              <a:rPr lang="zh-TW" altLang="en-US"/>
              <a:t>合成期</a:t>
            </a:r>
            <a:r>
              <a:rPr lang="en-US" altLang="zh-TW"/>
              <a:t>) </a:t>
            </a:r>
            <a:r>
              <a:rPr lang="zh-TW" altLang="en-US"/>
              <a:t>後期</a:t>
            </a:r>
          </a:p>
        </p:txBody>
      </p:sp>
    </p:spTree>
    <p:extLst>
      <p:ext uri="{BB962C8B-B14F-4D97-AF65-F5344CB8AC3E}">
        <p14:creationId xmlns:p14="http://schemas.microsoft.com/office/powerpoint/2010/main" val="284243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altLang="zh-TW" sz="4000" dirty="0">
                <a:solidFill>
                  <a:schemeClr val="tx1"/>
                </a:solidFill>
              </a:rPr>
              <a:t>3. </a:t>
            </a:r>
            <a:r>
              <a:rPr lang="zh-TW" altLang="en-US" sz="4000" dirty="0">
                <a:solidFill>
                  <a:schemeClr val="tx1"/>
                </a:solidFill>
              </a:rPr>
              <a:t>讓細胞有氧可以加強治療效果</a:t>
            </a:r>
            <a:r>
              <a:rPr lang="en-US" altLang="zh-TW" sz="4000" dirty="0">
                <a:solidFill>
                  <a:schemeClr val="tx1"/>
                </a:solidFill>
              </a:rPr>
              <a:t>(</a:t>
            </a:r>
            <a:r>
              <a:rPr lang="en-US" altLang="zh-TW" sz="4000" dirty="0" err="1">
                <a:solidFill>
                  <a:schemeClr val="tx1"/>
                </a:solidFill>
              </a:rPr>
              <a:t>Reoxygenation</a:t>
            </a:r>
            <a:r>
              <a:rPr lang="en-US" altLang="zh-TW" sz="4000" dirty="0">
                <a:solidFill>
                  <a:schemeClr val="tx1"/>
                </a:solidFill>
              </a:rPr>
              <a:t>)</a:t>
            </a:r>
          </a:p>
        </p:txBody>
      </p:sp>
      <p:sp>
        <p:nvSpPr>
          <p:cNvPr id="10" name="投影片編號版面配置區 5"/>
          <p:cNvSpPr>
            <a:spLocks noGrp="1"/>
          </p:cNvSpPr>
          <p:nvPr>
            <p:ph type="sldNum" sz="quarter" idx="12"/>
          </p:nvPr>
        </p:nvSpPr>
        <p:spPr/>
        <p:txBody>
          <a:bodyPr>
            <a:normAutofit/>
          </a:bodyPr>
          <a:lstStyle/>
          <a:p>
            <a:fld id="{B5967E4C-57F2-5442-AC30-55711F965539}" type="slidenum">
              <a:rPr lang="en-US" altLang="zh-TW"/>
              <a:pPr/>
              <a:t>11</a:t>
            </a:fld>
            <a:endParaRPr lang="en-US" altLang="zh-TW"/>
          </a:p>
        </p:txBody>
      </p:sp>
      <p:pic>
        <p:nvPicPr>
          <p:cNvPr id="3687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773238"/>
            <a:ext cx="4897438" cy="424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6869" name="Text Box 5"/>
          <p:cNvSpPr txBox="1">
            <a:spLocks noChangeArrowheads="1"/>
          </p:cNvSpPr>
          <p:nvPr/>
        </p:nvSpPr>
        <p:spPr bwMode="auto">
          <a:xfrm>
            <a:off x="3059113" y="4652963"/>
            <a:ext cx="14398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TW" altLang="en-US" b="1" dirty="0"/>
              <a:t>缺氧狀態</a:t>
            </a:r>
          </a:p>
        </p:txBody>
      </p:sp>
      <p:sp>
        <p:nvSpPr>
          <p:cNvPr id="36870" name="Text Box 6"/>
          <p:cNvSpPr txBox="1">
            <a:spLocks noChangeArrowheads="1"/>
          </p:cNvSpPr>
          <p:nvPr/>
        </p:nvSpPr>
        <p:spPr bwMode="auto">
          <a:xfrm>
            <a:off x="1258888" y="5084763"/>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TW" altLang="en-US" b="1" dirty="0"/>
              <a:t>有氧狀態</a:t>
            </a:r>
          </a:p>
        </p:txBody>
      </p:sp>
      <p:sp>
        <p:nvSpPr>
          <p:cNvPr id="36872" name="Text Box 8"/>
          <p:cNvSpPr txBox="1">
            <a:spLocks noChangeArrowheads="1"/>
          </p:cNvSpPr>
          <p:nvPr/>
        </p:nvSpPr>
        <p:spPr bwMode="auto">
          <a:xfrm>
            <a:off x="323850" y="1989138"/>
            <a:ext cx="5032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TW" altLang="en-US" b="1" dirty="0"/>
              <a:t>存活比率</a:t>
            </a:r>
          </a:p>
        </p:txBody>
      </p:sp>
      <p:pic>
        <p:nvPicPr>
          <p:cNvPr id="36873"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35600" y="2492375"/>
            <a:ext cx="3240088"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39656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p:txBody>
          <a:bodyPr>
            <a:normAutofit/>
          </a:bodyPr>
          <a:lstStyle/>
          <a:p>
            <a:fld id="{DE4382FF-D970-C240-B7B7-3609F696E382}" type="slidenum">
              <a:rPr lang="en-US" altLang="zh-TW"/>
              <a:pPr/>
              <a:t>12</a:t>
            </a:fld>
            <a:endParaRPr lang="en-US" altLang="zh-TW"/>
          </a:p>
        </p:txBody>
      </p:sp>
      <p:pic>
        <p:nvPicPr>
          <p:cNvPr id="378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3068638"/>
            <a:ext cx="513397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0113" y="404813"/>
            <a:ext cx="3559175" cy="245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163" y="765175"/>
            <a:ext cx="3571875"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30349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solidFill>
                  <a:schemeClr val="tx1"/>
                </a:solidFill>
              </a:rPr>
              <a:t>放射治療的適應症</a:t>
            </a:r>
            <a:endParaRPr kumimoji="1" lang="zh-TW" altLang="en-US" dirty="0">
              <a:solidFill>
                <a:schemeClr val="tx1"/>
              </a:solidFill>
            </a:endParaRPr>
          </a:p>
        </p:txBody>
      </p:sp>
      <p:sp>
        <p:nvSpPr>
          <p:cNvPr id="3" name="內容版面配置區 2"/>
          <p:cNvSpPr>
            <a:spLocks noGrp="1"/>
          </p:cNvSpPr>
          <p:nvPr>
            <p:ph idx="1"/>
          </p:nvPr>
        </p:nvSpPr>
        <p:spPr/>
        <p:txBody>
          <a:bodyPr>
            <a:normAutofit lnSpcReduction="10000"/>
          </a:bodyPr>
          <a:lstStyle/>
          <a:p>
            <a:r>
              <a:rPr kumimoji="1" lang="zh-TW" altLang="en-US" dirty="0"/>
              <a:t>主肝門靜脈血栓阻塞</a:t>
            </a:r>
          </a:p>
          <a:p>
            <a:r>
              <a:rPr kumimoji="1" lang="zh-TW" altLang="en-US" dirty="0" smtClean="0"/>
              <a:t>右</a:t>
            </a:r>
            <a:r>
              <a:rPr kumimoji="1" lang="zh-TW" altLang="en-US" dirty="0"/>
              <a:t>心房或下腔靜脈血栓阻</a:t>
            </a:r>
            <a:r>
              <a:rPr kumimoji="1" lang="zh-TW" altLang="en-US" dirty="0" smtClean="0"/>
              <a:t>塞</a:t>
            </a:r>
            <a:endParaRPr kumimoji="1" lang="en-US" altLang="zh-TW" dirty="0" smtClean="0"/>
          </a:p>
          <a:p>
            <a:r>
              <a:rPr kumimoji="1" lang="zh-TW" altLang="en-US" dirty="0" smtClean="0"/>
              <a:t>動靜脈廔管</a:t>
            </a:r>
            <a:r>
              <a:rPr kumimoji="1" lang="en-US" altLang="zh-TW" dirty="0" smtClean="0"/>
              <a:t> (AV shunting)</a:t>
            </a:r>
            <a:endParaRPr kumimoji="1" lang="zh-TW" altLang="en-US" dirty="0"/>
          </a:p>
          <a:p>
            <a:r>
              <a:rPr kumimoji="1" lang="zh-TW" altLang="en-US" dirty="0" smtClean="0"/>
              <a:t>無法手術或栓塞之巨大腫</a:t>
            </a:r>
            <a:r>
              <a:rPr kumimoji="1" lang="zh-TW" altLang="en-US" dirty="0"/>
              <a:t>瘤</a:t>
            </a:r>
          </a:p>
          <a:p>
            <a:r>
              <a:rPr kumimoji="1" lang="zh-TW" altLang="en-US" dirty="0" smtClean="0"/>
              <a:t>阻塞性黃疸</a:t>
            </a:r>
            <a:endParaRPr kumimoji="1" lang="en-US" altLang="zh-TW" dirty="0" smtClean="0"/>
          </a:p>
          <a:p>
            <a:r>
              <a:rPr kumimoji="1" lang="zh-TW" altLang="en-US" dirty="0" smtClean="0"/>
              <a:t>腹腔淋巴轉移</a:t>
            </a:r>
            <a:endParaRPr kumimoji="1" lang="en-US" altLang="zh-TW" dirty="0" smtClean="0"/>
          </a:p>
          <a:p>
            <a:pPr indent="0">
              <a:buNone/>
            </a:pPr>
            <a:endParaRPr kumimoji="1" lang="en-US" altLang="zh-TW" dirty="0" smtClean="0"/>
          </a:p>
          <a:p>
            <a:r>
              <a:rPr kumimoji="1" lang="zh-TW" altLang="en-US" dirty="0" smtClean="0"/>
              <a:t>遠處轉移（腦、骨頭</a:t>
            </a:r>
            <a:r>
              <a:rPr kumimoji="1" lang="en-US" altLang="zh-TW" dirty="0" smtClean="0"/>
              <a:t>……</a:t>
            </a:r>
            <a:r>
              <a:rPr kumimoji="1" lang="zh-TW" altLang="en-US" dirty="0" smtClean="0"/>
              <a:t>）</a:t>
            </a:r>
            <a:endParaRPr kumimoji="1" lang="zh-TW" altLang="en-US" dirty="0"/>
          </a:p>
        </p:txBody>
      </p:sp>
    </p:spTree>
    <p:extLst>
      <p:ext uri="{BB962C8B-B14F-4D97-AF65-F5344CB8AC3E}">
        <p14:creationId xmlns:p14="http://schemas.microsoft.com/office/powerpoint/2010/main" val="3196817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solidFill>
                  <a:schemeClr val="tx1"/>
                </a:solidFill>
              </a:rPr>
              <a:t>放射</a:t>
            </a:r>
            <a:r>
              <a:rPr kumimoji="1" lang="zh-TW" altLang="en-US" dirty="0" smtClean="0">
                <a:solidFill>
                  <a:schemeClr val="tx1"/>
                </a:solidFill>
              </a:rPr>
              <a:t>治療的禁忌</a:t>
            </a:r>
            <a:endParaRPr kumimoji="1" lang="zh-TW" altLang="en-US" dirty="0">
              <a:solidFill>
                <a:schemeClr val="tx1"/>
              </a:solidFill>
            </a:endParaRPr>
          </a:p>
        </p:txBody>
      </p:sp>
      <p:sp>
        <p:nvSpPr>
          <p:cNvPr id="3" name="內容版面配置區 2"/>
          <p:cNvSpPr>
            <a:spLocks noGrp="1"/>
          </p:cNvSpPr>
          <p:nvPr>
            <p:ph idx="1"/>
          </p:nvPr>
        </p:nvSpPr>
        <p:spPr/>
        <p:txBody>
          <a:bodyPr>
            <a:normAutofit lnSpcReduction="10000"/>
          </a:bodyPr>
          <a:lstStyle/>
          <a:p>
            <a:r>
              <a:rPr kumimoji="1" lang="zh-TW" altLang="en-US" dirty="0"/>
              <a:t>黃疸指數（</a:t>
            </a:r>
            <a:r>
              <a:rPr kumimoji="1" lang="en-US" altLang="zh-TW" dirty="0"/>
              <a:t>T. Bilirubin</a:t>
            </a:r>
            <a:r>
              <a:rPr kumimoji="1" lang="zh-TW" altLang="en-US" dirty="0"/>
              <a:t>）太高，最好在</a:t>
            </a:r>
            <a:r>
              <a:rPr kumimoji="1" lang="en-US" altLang="zh-TW" dirty="0"/>
              <a:t>3.0</a:t>
            </a:r>
            <a:r>
              <a:rPr kumimoji="1" lang="zh-TW" altLang="en-US" dirty="0"/>
              <a:t>以下。若是肝門靜脈阻塞，則以</a:t>
            </a:r>
            <a:r>
              <a:rPr kumimoji="1" lang="en-US" altLang="zh-TW" dirty="0"/>
              <a:t>5.0</a:t>
            </a:r>
            <a:r>
              <a:rPr kumimoji="1" lang="zh-TW" altLang="en-US" dirty="0"/>
              <a:t>以下為標準。</a:t>
            </a:r>
          </a:p>
          <a:p>
            <a:r>
              <a:rPr kumimoji="1" lang="zh-TW" altLang="en-US" dirty="0" smtClean="0"/>
              <a:t>白血球</a:t>
            </a:r>
            <a:r>
              <a:rPr kumimoji="1" lang="zh-TW" altLang="en-US" dirty="0"/>
              <a:t>（</a:t>
            </a:r>
            <a:r>
              <a:rPr kumimoji="1" lang="en-US" altLang="zh-TW" dirty="0"/>
              <a:t>WBC</a:t>
            </a:r>
            <a:r>
              <a:rPr kumimoji="1" lang="zh-TW" altLang="en-US" dirty="0"/>
              <a:t>）</a:t>
            </a:r>
            <a:r>
              <a:rPr kumimoji="1" lang="zh-TW" altLang="en-US" dirty="0" smtClean="0"/>
              <a:t>太低</a:t>
            </a:r>
            <a:endParaRPr kumimoji="1" lang="en-US" altLang="zh-TW" dirty="0" smtClean="0"/>
          </a:p>
          <a:p>
            <a:pPr lvl="1"/>
            <a:r>
              <a:rPr kumimoji="1" lang="en-US" altLang="zh-TW" dirty="0" smtClean="0"/>
              <a:t>1500</a:t>
            </a:r>
            <a:r>
              <a:rPr kumimoji="1" lang="zh-TW" altLang="en-US" dirty="0"/>
              <a:t>以下是絕對</a:t>
            </a:r>
            <a:r>
              <a:rPr kumimoji="1" lang="zh-TW" altLang="en-US" dirty="0" smtClean="0"/>
              <a:t>禁忌</a:t>
            </a:r>
            <a:endParaRPr kumimoji="1" lang="en-US" altLang="zh-TW" dirty="0" smtClean="0"/>
          </a:p>
          <a:p>
            <a:pPr lvl="1"/>
            <a:r>
              <a:rPr kumimoji="1" lang="en-US" altLang="zh-TW" dirty="0" smtClean="0"/>
              <a:t>1500</a:t>
            </a:r>
            <a:r>
              <a:rPr kumimoji="1" lang="en-US" altLang="zh-TW" dirty="0"/>
              <a:t>-2500</a:t>
            </a:r>
            <a:r>
              <a:rPr kumimoji="1" lang="zh-TW" altLang="en-US" dirty="0"/>
              <a:t>則屬相對</a:t>
            </a:r>
            <a:r>
              <a:rPr kumimoji="1" lang="zh-TW" altLang="en-US" dirty="0" smtClean="0"/>
              <a:t>禁忌</a:t>
            </a:r>
            <a:endParaRPr kumimoji="1" lang="zh-TW" altLang="en-US" dirty="0"/>
          </a:p>
          <a:p>
            <a:r>
              <a:rPr kumimoji="1" lang="zh-TW" altLang="en-US" dirty="0" smtClean="0"/>
              <a:t>肝功能指數</a:t>
            </a:r>
            <a:r>
              <a:rPr kumimoji="1" lang="zh-TW" altLang="en-US" dirty="0"/>
              <a:t>（</a:t>
            </a:r>
            <a:r>
              <a:rPr kumimoji="1" lang="en-US" altLang="zh-TW" dirty="0"/>
              <a:t>GPT</a:t>
            </a:r>
            <a:r>
              <a:rPr kumimoji="1" lang="zh-TW" altLang="en-US" dirty="0"/>
              <a:t>）太</a:t>
            </a:r>
            <a:r>
              <a:rPr kumimoji="1" lang="zh-TW" altLang="en-US" dirty="0" smtClean="0"/>
              <a:t>高</a:t>
            </a:r>
            <a:endParaRPr kumimoji="1" lang="en-US" altLang="zh-TW" dirty="0" smtClean="0"/>
          </a:p>
          <a:p>
            <a:pPr lvl="1"/>
            <a:r>
              <a:rPr kumimoji="1" lang="zh-TW" altLang="en-US" dirty="0" smtClean="0"/>
              <a:t>超過</a:t>
            </a:r>
            <a:r>
              <a:rPr kumimoji="1" lang="en-US" altLang="zh-TW" dirty="0"/>
              <a:t>300</a:t>
            </a:r>
            <a:r>
              <a:rPr kumimoji="1" lang="zh-TW" altLang="en-US" dirty="0"/>
              <a:t>是絕對</a:t>
            </a:r>
            <a:r>
              <a:rPr kumimoji="1" lang="zh-TW" altLang="en-US" dirty="0" smtClean="0"/>
              <a:t>禁忌</a:t>
            </a:r>
            <a:endParaRPr kumimoji="1" lang="en-US" altLang="zh-TW" dirty="0" smtClean="0"/>
          </a:p>
          <a:p>
            <a:pPr lvl="1"/>
            <a:r>
              <a:rPr kumimoji="1" lang="en-US" altLang="zh-TW" dirty="0" smtClean="0"/>
              <a:t>100</a:t>
            </a:r>
            <a:r>
              <a:rPr kumimoji="1" lang="en-US" altLang="zh-TW" dirty="0"/>
              <a:t>-300</a:t>
            </a:r>
            <a:r>
              <a:rPr kumimoji="1" lang="zh-TW" altLang="en-US" dirty="0"/>
              <a:t>則屬相對</a:t>
            </a:r>
            <a:r>
              <a:rPr kumimoji="1" lang="zh-TW" altLang="en-US" dirty="0" smtClean="0"/>
              <a:t>禁忌</a:t>
            </a:r>
            <a:endParaRPr kumimoji="1" lang="zh-TW" altLang="en-US" dirty="0"/>
          </a:p>
        </p:txBody>
      </p:sp>
    </p:spTree>
    <p:extLst>
      <p:ext uri="{BB962C8B-B14F-4D97-AF65-F5344CB8AC3E}">
        <p14:creationId xmlns:p14="http://schemas.microsoft.com/office/powerpoint/2010/main" val="1879746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kumimoji="1" lang="zh-TW" altLang="en-US" dirty="0" smtClean="0">
                <a:solidFill>
                  <a:schemeClr val="tx1"/>
                </a:solidFill>
              </a:rPr>
              <a:t>放射治療的流程</a:t>
            </a:r>
            <a:endParaRPr kumimoji="1" lang="zh-TW" altLang="en-US" dirty="0">
              <a:solidFill>
                <a:schemeClr val="tx1"/>
              </a:solidFill>
            </a:endParaRPr>
          </a:p>
        </p:txBody>
      </p:sp>
      <p:sp>
        <p:nvSpPr>
          <p:cNvPr id="5" name="子標題 4"/>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val="4152554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408944"/>
            <a:ext cx="8229600" cy="1112762"/>
          </a:xfrm>
        </p:spPr>
        <p:txBody>
          <a:bodyPr/>
          <a:lstStyle/>
          <a:p>
            <a:r>
              <a:rPr lang="zh-TW" altLang="en-US" dirty="0" smtClean="0">
                <a:solidFill>
                  <a:schemeClr val="tx1"/>
                </a:solidFill>
              </a:rPr>
              <a:t>醫療團隊</a:t>
            </a:r>
            <a:endParaRPr lang="zh-TW" altLang="en-US" dirty="0">
              <a:solidFill>
                <a:schemeClr val="tx1"/>
              </a:solidFill>
            </a:endParaRPr>
          </a:p>
        </p:txBody>
      </p:sp>
      <p:sp>
        <p:nvSpPr>
          <p:cNvPr id="6147" name="Rectangle 3"/>
          <p:cNvSpPr>
            <a:spLocks noGrp="1" noChangeArrowheads="1"/>
          </p:cNvSpPr>
          <p:nvPr>
            <p:ph idx="1"/>
          </p:nvPr>
        </p:nvSpPr>
        <p:spPr>
          <a:xfrm>
            <a:off x="368300" y="2529643"/>
            <a:ext cx="8229600" cy="4525963"/>
          </a:xfrm>
        </p:spPr>
        <p:txBody>
          <a:bodyPr>
            <a:noAutofit/>
          </a:bodyPr>
          <a:lstStyle/>
          <a:p>
            <a:r>
              <a:rPr lang="zh-TW" altLang="en-US" sz="2600" dirty="0" smtClean="0">
                <a:latin typeface="+mn-ea"/>
              </a:rPr>
              <a:t>醫師：提供病人癌症諮詢及是否接受放射線治療，以及醫療照顧，決定治療範圍及計畫</a:t>
            </a:r>
            <a:endParaRPr lang="en-US" altLang="zh-TW" sz="2600" dirty="0" smtClean="0">
              <a:latin typeface="+mn-ea"/>
            </a:endParaRPr>
          </a:p>
          <a:p>
            <a:r>
              <a:rPr lang="zh-TW" altLang="en-US" sz="2600" dirty="0" smtClean="0">
                <a:latin typeface="+mn-ea"/>
              </a:rPr>
              <a:t>物理師</a:t>
            </a:r>
            <a:r>
              <a:rPr lang="en-US" altLang="zh-TW" sz="2600" dirty="0" smtClean="0">
                <a:latin typeface="+mn-ea"/>
              </a:rPr>
              <a:t>/</a:t>
            </a:r>
            <a:r>
              <a:rPr lang="zh-TW" altLang="en-US" sz="2600" dirty="0" smtClean="0">
                <a:latin typeface="+mn-ea"/>
              </a:rPr>
              <a:t>劑量師：擬定治療計畫，治療機器的品質保證及安裝，治療劑量的計算及驗證，輻射防護業務，新治療技術研發</a:t>
            </a:r>
            <a:endParaRPr lang="en-US" altLang="zh-TW" sz="2600" dirty="0" smtClean="0">
              <a:latin typeface="+mn-ea"/>
            </a:endParaRPr>
          </a:p>
          <a:p>
            <a:r>
              <a:rPr lang="zh-TW" altLang="en-US" sz="2600" dirty="0" smtClean="0">
                <a:latin typeface="+mn-ea"/>
              </a:rPr>
              <a:t>放射師：模具製作，模擬攝影定位，治療機器的操作</a:t>
            </a:r>
            <a:endParaRPr lang="en-US" altLang="zh-TW" sz="2600" dirty="0" smtClean="0">
              <a:latin typeface="+mn-ea"/>
            </a:endParaRPr>
          </a:p>
          <a:p>
            <a:r>
              <a:rPr lang="zh-TW" altLang="en-US" sz="2600" dirty="0" smtClean="0">
                <a:latin typeface="+mn-ea"/>
              </a:rPr>
              <a:t>護理師：病人護理照護，簡易衛教，協助侵入性醫療行為</a:t>
            </a:r>
            <a:endParaRPr lang="zh-TW" altLang="en-US" sz="2600" dirty="0">
              <a:latin typeface="+mn-ea"/>
            </a:endParaRPr>
          </a:p>
        </p:txBody>
      </p:sp>
      <p:sp>
        <p:nvSpPr>
          <p:cNvPr id="6" name="投影片編號版面配置區 5"/>
          <p:cNvSpPr>
            <a:spLocks noGrp="1"/>
          </p:cNvSpPr>
          <p:nvPr>
            <p:ph type="sldNum" sz="quarter" idx="12"/>
          </p:nvPr>
        </p:nvSpPr>
        <p:spPr/>
        <p:txBody>
          <a:bodyPr>
            <a:normAutofit/>
          </a:bodyPr>
          <a:lstStyle/>
          <a:p>
            <a:fld id="{1980DB98-86C4-E146-814F-6C28B7A4FAC6}" type="slidenum">
              <a:rPr lang="en-US" altLang="zh-TW" smtClean="0"/>
              <a:pPr/>
              <a:t>16</a:t>
            </a:fld>
            <a:endParaRPr lang="en-US" altLang="zh-TW"/>
          </a:p>
        </p:txBody>
      </p:sp>
      <p:sp>
        <p:nvSpPr>
          <p:cNvPr id="5" name="標題 3"/>
          <p:cNvSpPr txBox="1">
            <a:spLocks/>
          </p:cNvSpPr>
          <p:nvPr/>
        </p:nvSpPr>
        <p:spPr>
          <a:xfrm>
            <a:off x="825500" y="126244"/>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zh-TW" altLang="en-US" dirty="0" smtClean="0"/>
              <a:t>放射治療的流程</a:t>
            </a:r>
            <a:endParaRPr kumimoji="1" lang="zh-TW" altLang="en-US" dirty="0"/>
          </a:p>
        </p:txBody>
      </p:sp>
    </p:spTree>
    <p:extLst>
      <p:ext uri="{BB962C8B-B14F-4D97-AF65-F5344CB8AC3E}">
        <p14:creationId xmlns:p14="http://schemas.microsoft.com/office/powerpoint/2010/main" val="3387362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TW" dirty="0">
                <a:solidFill>
                  <a:schemeClr val="tx1"/>
                </a:solidFill>
              </a:rPr>
              <a:t>1</a:t>
            </a:r>
            <a:r>
              <a:rPr lang="en-US" altLang="zh-TW" dirty="0" smtClean="0">
                <a:solidFill>
                  <a:schemeClr val="tx1"/>
                </a:solidFill>
              </a:rPr>
              <a:t>.A. </a:t>
            </a:r>
            <a:r>
              <a:rPr lang="zh-TW" altLang="en-US" dirty="0" smtClean="0">
                <a:solidFill>
                  <a:schemeClr val="tx1"/>
                </a:solidFill>
              </a:rPr>
              <a:t>製作固定</a:t>
            </a:r>
            <a:r>
              <a:rPr lang="zh-TW" altLang="en-US" dirty="0">
                <a:solidFill>
                  <a:schemeClr val="tx1"/>
                </a:solidFill>
              </a:rPr>
              <a:t>器具</a:t>
            </a:r>
          </a:p>
        </p:txBody>
      </p:sp>
      <p:pic>
        <p:nvPicPr>
          <p:cNvPr id="8200" name="Picture 8" descr="CIMG9496"/>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tretch>
            <a:fillRect/>
          </a:stretch>
        </p:blipFill>
        <p:spPr>
          <a:xfrm>
            <a:off x="3657600" y="3177381"/>
            <a:ext cx="1828800" cy="137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9" name="投影片編號版面配置區 5"/>
          <p:cNvSpPr>
            <a:spLocks noGrp="1"/>
          </p:cNvSpPr>
          <p:nvPr>
            <p:ph type="sldNum" sz="quarter" idx="12"/>
          </p:nvPr>
        </p:nvSpPr>
        <p:spPr/>
        <p:txBody>
          <a:bodyPr>
            <a:normAutofit/>
          </a:bodyPr>
          <a:lstStyle/>
          <a:p>
            <a:fld id="{D81F262C-0A1C-E64B-A205-82318370F53D}" type="slidenum">
              <a:rPr lang="en-US" altLang="zh-TW"/>
              <a:pPr/>
              <a:t>17</a:t>
            </a:fld>
            <a:endParaRPr lang="en-US" altLang="zh-TW"/>
          </a:p>
        </p:txBody>
      </p:sp>
      <p:pic>
        <p:nvPicPr>
          <p:cNvPr id="8196" name="Picture 4" descr="P63016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219200"/>
            <a:ext cx="3670300" cy="2757488"/>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P63016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2813" y="3962400"/>
            <a:ext cx="3673475" cy="27559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P63016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219200"/>
            <a:ext cx="3675063" cy="275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63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zh-TW" dirty="0">
                <a:solidFill>
                  <a:schemeClr val="tx1"/>
                </a:solidFill>
              </a:rPr>
              <a:t>1</a:t>
            </a:r>
            <a:r>
              <a:rPr lang="en-US" altLang="zh-TW" dirty="0" smtClean="0">
                <a:solidFill>
                  <a:schemeClr val="tx1"/>
                </a:solidFill>
              </a:rPr>
              <a:t>.B. X</a:t>
            </a:r>
            <a:r>
              <a:rPr lang="zh-TW" altLang="en-US" dirty="0" smtClean="0">
                <a:solidFill>
                  <a:schemeClr val="tx1"/>
                </a:solidFill>
              </a:rPr>
              <a:t>光模擬攝</a:t>
            </a:r>
            <a:r>
              <a:rPr lang="zh-TW" altLang="en-US" dirty="0">
                <a:solidFill>
                  <a:schemeClr val="tx1"/>
                </a:solidFill>
              </a:rPr>
              <a:t>影定位</a:t>
            </a:r>
          </a:p>
        </p:txBody>
      </p:sp>
      <p:sp>
        <p:nvSpPr>
          <p:cNvPr id="7" name="投影片編號版面配置區 5"/>
          <p:cNvSpPr>
            <a:spLocks noGrp="1"/>
          </p:cNvSpPr>
          <p:nvPr>
            <p:ph type="sldNum" sz="quarter" idx="12"/>
          </p:nvPr>
        </p:nvSpPr>
        <p:spPr/>
        <p:txBody>
          <a:bodyPr/>
          <a:lstStyle/>
          <a:p>
            <a:fld id="{7890E8FC-DC9B-F64E-B687-150B443502E6}" type="slidenum">
              <a:rPr lang="en-US" altLang="zh-TW"/>
              <a:pPr/>
              <a:t>18</a:t>
            </a:fld>
            <a:endParaRPr lang="en-US" altLang="zh-TW"/>
          </a:p>
        </p:txBody>
      </p:sp>
      <p:pic>
        <p:nvPicPr>
          <p:cNvPr id="5125" name="Picture 5" descr="P63015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725" y="3860800"/>
            <a:ext cx="3673475" cy="27559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63015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484313"/>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02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zh-TW" dirty="0">
                <a:solidFill>
                  <a:schemeClr val="tx1"/>
                </a:solidFill>
              </a:rPr>
              <a:t>1</a:t>
            </a:r>
            <a:r>
              <a:rPr lang="en-US" altLang="zh-TW" dirty="0" smtClean="0">
                <a:solidFill>
                  <a:schemeClr val="tx1"/>
                </a:solidFill>
              </a:rPr>
              <a:t>.C. </a:t>
            </a:r>
            <a:r>
              <a:rPr lang="zh-TW" altLang="en-US" dirty="0" smtClean="0">
                <a:solidFill>
                  <a:schemeClr val="tx1"/>
                </a:solidFill>
              </a:rPr>
              <a:t>電腦斷層攝影</a:t>
            </a:r>
            <a:endParaRPr lang="zh-TW" altLang="en-US" dirty="0">
              <a:solidFill>
                <a:schemeClr val="tx1"/>
              </a:solidFill>
            </a:endParaRPr>
          </a:p>
        </p:txBody>
      </p:sp>
      <p:sp>
        <p:nvSpPr>
          <p:cNvPr id="8" name="投影片編號版面配置區 5"/>
          <p:cNvSpPr>
            <a:spLocks noGrp="1"/>
          </p:cNvSpPr>
          <p:nvPr>
            <p:ph type="sldNum" sz="quarter" idx="12"/>
          </p:nvPr>
        </p:nvSpPr>
        <p:spPr/>
        <p:txBody>
          <a:bodyPr/>
          <a:lstStyle/>
          <a:p>
            <a:fld id="{DAB45480-6DA0-AF42-9A3B-A946FE46F332}" type="slidenum">
              <a:rPr lang="en-US" altLang="zh-TW"/>
              <a:pPr/>
              <a:t>19</a:t>
            </a:fld>
            <a:endParaRPr lang="en-US" altLang="zh-TW"/>
          </a:p>
        </p:txBody>
      </p:sp>
      <p:pic>
        <p:nvPicPr>
          <p:cNvPr id="7172" name="Picture 4" descr="P630159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0475" y="1412875"/>
            <a:ext cx="6911975" cy="5184775"/>
          </a:xfrm>
          <a:prstGeom prst="rect">
            <a:avLst/>
          </a:prstGeom>
          <a:noFill/>
          <a:extLst>
            <a:ext uri="{909E8E84-426E-40DD-AFC4-6F175D3DCCD1}">
              <a14:hiddenFill xmlns:a14="http://schemas.microsoft.com/office/drawing/2010/main">
                <a:solidFill>
                  <a:srgbClr val="FFFFFF"/>
                </a:solidFill>
              </a14:hiddenFill>
            </a:ext>
          </a:extLst>
        </p:spPr>
      </p:pic>
      <p:sp>
        <p:nvSpPr>
          <p:cNvPr id="7173" name="AutoShape 5"/>
          <p:cNvSpPr>
            <a:spLocks noChangeArrowheads="1"/>
          </p:cNvSpPr>
          <p:nvPr/>
        </p:nvSpPr>
        <p:spPr bwMode="auto">
          <a:xfrm>
            <a:off x="3708400" y="3789363"/>
            <a:ext cx="1511300" cy="71437"/>
          </a:xfrm>
          <a:prstGeom prst="leftRightArrow">
            <a:avLst>
              <a:gd name="adj1" fmla="val 50000"/>
              <a:gd name="adj2" fmla="val 42311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7175" name="Line 7"/>
          <p:cNvSpPr>
            <a:spLocks noChangeShapeType="1"/>
          </p:cNvSpPr>
          <p:nvPr/>
        </p:nvSpPr>
        <p:spPr bwMode="auto">
          <a:xfrm>
            <a:off x="2195513" y="5300663"/>
            <a:ext cx="936625" cy="649287"/>
          </a:xfrm>
          <a:prstGeom prst="line">
            <a:avLst/>
          </a:prstGeom>
          <a:noFill/>
          <a:ln w="25400">
            <a:solidFill>
              <a:srgbClr val="FF00FF"/>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TW" altLang="en-US"/>
          </a:p>
        </p:txBody>
      </p:sp>
    </p:spTree>
    <p:extLst>
      <p:ext uri="{BB962C8B-B14F-4D97-AF65-F5344CB8AC3E}">
        <p14:creationId xmlns:p14="http://schemas.microsoft.com/office/powerpoint/2010/main" val="796911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sp>
        <p:nvSpPr>
          <p:cNvPr id="3" name="內容版面配置區 2"/>
          <p:cNvSpPr>
            <a:spLocks noGrp="1"/>
          </p:cNvSpPr>
          <p:nvPr>
            <p:ph idx="1"/>
          </p:nvPr>
        </p:nvSpPr>
        <p:spPr/>
        <p:txBody>
          <a:bodyPr/>
          <a:lstStyle/>
          <a:p>
            <a:r>
              <a:rPr kumimoji="1" lang="zh-Hant" altLang="en-US" dirty="0">
                <a:latin typeface="微軟正黑體" pitchFamily="34" charset="-120"/>
                <a:ea typeface="微軟正黑體" pitchFamily="34" charset="-120"/>
              </a:rPr>
              <a:t>經</a:t>
            </a:r>
            <a:r>
              <a:rPr kumimoji="1" lang="zh-Hant" altLang="en-US" dirty="0" smtClean="0">
                <a:latin typeface="微軟正黑體" pitchFamily="34" charset="-120"/>
                <a:ea typeface="微軟正黑體" pitchFamily="34" charset="-120"/>
              </a:rPr>
              <a:t>動脈</a:t>
            </a:r>
            <a:r>
              <a:rPr kumimoji="1" lang="en-US" altLang="zh-Hant" dirty="0" smtClean="0">
                <a:latin typeface="微軟正黑體" pitchFamily="34" charset="-120"/>
                <a:ea typeface="微軟正黑體" pitchFamily="34" charset="-120"/>
              </a:rPr>
              <a:t> (</a:t>
            </a:r>
            <a:r>
              <a:rPr kumimoji="1" lang="zh-Hant" altLang="en-US" dirty="0">
                <a:latin typeface="微軟正黑體" pitchFamily="34" charset="-120"/>
                <a:ea typeface="微軟正黑體" pitchFamily="34" charset="-120"/>
              </a:rPr>
              <a:t>化療</a:t>
            </a:r>
            <a:r>
              <a:rPr kumimoji="1" lang="en-US" altLang="zh-Hant" dirty="0" smtClean="0">
                <a:latin typeface="微軟正黑體" pitchFamily="34" charset="-120"/>
                <a:ea typeface="微軟正黑體" pitchFamily="34" charset="-120"/>
              </a:rPr>
              <a:t>) </a:t>
            </a:r>
            <a:r>
              <a:rPr kumimoji="1" lang="zh-Hant" altLang="en-US" dirty="0" smtClean="0">
                <a:latin typeface="微軟正黑體" pitchFamily="34" charset="-120"/>
                <a:ea typeface="微軟正黑體" pitchFamily="34" charset="-120"/>
              </a:rPr>
              <a:t>栓塞</a:t>
            </a:r>
            <a:r>
              <a:rPr kumimoji="1" lang="en-US" altLang="zh-Hant" dirty="0" smtClean="0">
                <a:latin typeface="微軟正黑體" pitchFamily="34" charset="-120"/>
                <a:ea typeface="微軟正黑體" pitchFamily="34" charset="-120"/>
              </a:rPr>
              <a:t> </a:t>
            </a:r>
            <a:r>
              <a:rPr kumimoji="1" lang="en-US" altLang="zh-Hant" dirty="0" smtClean="0"/>
              <a:t>[Trans</a:t>
            </a:r>
            <a:r>
              <a:rPr kumimoji="1" lang="en-US" altLang="zh-Hant" dirty="0"/>
              <a:t>-arterial (chemo</a:t>
            </a:r>
            <a:r>
              <a:rPr kumimoji="1" lang="en-US" altLang="zh-Hant" dirty="0" smtClean="0"/>
              <a:t>) Embolization</a:t>
            </a:r>
            <a:r>
              <a:rPr kumimoji="1" lang="en-US" altLang="zh-Hant" dirty="0"/>
              <a:t>, TAE/TACE</a:t>
            </a:r>
            <a:r>
              <a:rPr kumimoji="1" lang="en-US" altLang="zh-Hant" dirty="0" smtClean="0"/>
              <a:t>]</a:t>
            </a:r>
          </a:p>
          <a:p>
            <a:r>
              <a:rPr kumimoji="1" lang="zh-TW" altLang="en-US" dirty="0" smtClean="0"/>
              <a:t>全身性治療</a:t>
            </a:r>
            <a:endParaRPr kumimoji="1" lang="en-US" altLang="zh-TW" dirty="0" smtClean="0"/>
          </a:p>
          <a:p>
            <a:pPr lvl="1"/>
            <a:r>
              <a:rPr kumimoji="1" lang="zh-TW" altLang="en-US" dirty="0" smtClean="0"/>
              <a:t>化學治療</a:t>
            </a:r>
            <a:r>
              <a:rPr kumimoji="1" lang="en-US" altLang="zh-TW" dirty="0"/>
              <a:t> </a:t>
            </a:r>
            <a:r>
              <a:rPr kumimoji="1" lang="en-US" altLang="zh-TW" dirty="0" smtClean="0"/>
              <a:t>(Chemotherapy)</a:t>
            </a:r>
          </a:p>
          <a:p>
            <a:pPr lvl="1"/>
            <a:r>
              <a:rPr kumimoji="1" lang="zh-TW" altLang="en-US" dirty="0" smtClean="0"/>
              <a:t>標把治療</a:t>
            </a:r>
            <a:r>
              <a:rPr kumimoji="1" lang="en-US" altLang="zh-TW" dirty="0"/>
              <a:t> </a:t>
            </a:r>
            <a:r>
              <a:rPr kumimoji="1" lang="en-US" altLang="zh-TW" dirty="0" smtClean="0"/>
              <a:t>(Target therapy)</a:t>
            </a:r>
          </a:p>
          <a:p>
            <a:r>
              <a:rPr kumimoji="1" lang="zh-TW" altLang="en-US" dirty="0" smtClean="0"/>
              <a:t>放射線治療</a:t>
            </a:r>
            <a:r>
              <a:rPr kumimoji="1" lang="en-US" altLang="zh-TW" dirty="0" smtClean="0"/>
              <a:t> [Radiotherapy]</a:t>
            </a:r>
            <a:endParaRPr kumimoji="1" lang="zh-TW" altLang="en-US" dirty="0"/>
          </a:p>
        </p:txBody>
      </p:sp>
    </p:spTree>
    <p:extLst>
      <p:ext uri="{BB962C8B-B14F-4D97-AF65-F5344CB8AC3E}">
        <p14:creationId xmlns:p14="http://schemas.microsoft.com/office/powerpoint/2010/main" val="3745424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TW" dirty="0">
                <a:solidFill>
                  <a:schemeClr val="tx1"/>
                </a:solidFill>
              </a:rPr>
              <a:t>2.A. </a:t>
            </a:r>
            <a:r>
              <a:rPr lang="zh-TW" altLang="en-US" dirty="0">
                <a:solidFill>
                  <a:schemeClr val="tx1"/>
                </a:solidFill>
              </a:rPr>
              <a:t>傳統治療計畫擬定</a:t>
            </a:r>
          </a:p>
        </p:txBody>
      </p:sp>
      <p:graphicFrame>
        <p:nvGraphicFramePr>
          <p:cNvPr id="11" name="Object 3"/>
          <p:cNvGraphicFramePr>
            <a:graphicFrameLocks noGrp="1" noChangeAspect="1"/>
          </p:cNvGraphicFramePr>
          <p:nvPr>
            <p:ph idx="1"/>
          </p:nvPr>
        </p:nvGraphicFramePr>
        <p:xfrm>
          <a:off x="2667000" y="1600200"/>
          <a:ext cx="3759200" cy="5011738"/>
        </p:xfrm>
        <a:graphic>
          <a:graphicData uri="http://schemas.openxmlformats.org/presentationml/2006/ole">
            <mc:AlternateContent xmlns:mc="http://schemas.openxmlformats.org/markup-compatibility/2006">
              <mc:Choice xmlns:v="urn:schemas-microsoft-com:vml" Requires="v">
                <p:oleObj spid="_x0000_s37905" name="PhotoImpact" r:id="rId3" imgW="7619048" imgH="10158730" progId="">
                  <p:embed/>
                </p:oleObj>
              </mc:Choice>
              <mc:Fallback>
                <p:oleObj name="PhotoImpact" r:id="rId3" imgW="7619048" imgH="10158730" progId="">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600200"/>
                        <a:ext cx="3759200" cy="50117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8099" dir="2700000" algn="ctr" rotWithShape="0">
                                <a:srgbClr val="808080">
                                  <a:alpha val="74997"/>
                                </a:srgbClr>
                              </a:outerShdw>
                            </a:effectLst>
                          </a14:hiddenEffects>
                        </a:ext>
                      </a:extLst>
                    </p:spPr>
                  </p:pic>
                </p:oleObj>
              </mc:Fallback>
            </mc:AlternateContent>
          </a:graphicData>
        </a:graphic>
      </p:graphicFrame>
      <p:sp>
        <p:nvSpPr>
          <p:cNvPr id="12" name="投影片編號版面配置區 5"/>
          <p:cNvSpPr>
            <a:spLocks noGrp="1"/>
          </p:cNvSpPr>
          <p:nvPr>
            <p:ph type="sldNum" sz="quarter" idx="12"/>
          </p:nvPr>
        </p:nvSpPr>
        <p:spPr/>
        <p:txBody>
          <a:bodyPr/>
          <a:lstStyle/>
          <a:p>
            <a:fld id="{704B2E8C-A2F5-DD47-98F9-C4B2D4703AFD}" type="slidenum">
              <a:rPr lang="en-US" altLang="zh-TW"/>
              <a:pPr/>
              <a:t>20</a:t>
            </a:fld>
            <a:endParaRPr lang="en-US" altLang="zh-TW"/>
          </a:p>
        </p:txBody>
      </p:sp>
    </p:spTree>
    <p:extLst>
      <p:ext uri="{BB962C8B-B14F-4D97-AF65-F5344CB8AC3E}">
        <p14:creationId xmlns:p14="http://schemas.microsoft.com/office/powerpoint/2010/main" val="1109831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zh-TW" dirty="0">
                <a:solidFill>
                  <a:schemeClr val="tx1"/>
                </a:solidFill>
              </a:rPr>
              <a:t>2.B. </a:t>
            </a:r>
            <a:r>
              <a:rPr lang="zh-TW" altLang="en-US" dirty="0">
                <a:solidFill>
                  <a:schemeClr val="tx1"/>
                </a:solidFill>
              </a:rPr>
              <a:t>電腦治療計畫擬定</a:t>
            </a:r>
          </a:p>
        </p:txBody>
      </p:sp>
      <p:sp>
        <p:nvSpPr>
          <p:cNvPr id="9" name="投影片編號版面配置區 5"/>
          <p:cNvSpPr>
            <a:spLocks noGrp="1"/>
          </p:cNvSpPr>
          <p:nvPr>
            <p:ph type="sldNum" sz="quarter" idx="12"/>
          </p:nvPr>
        </p:nvSpPr>
        <p:spPr/>
        <p:txBody>
          <a:bodyPr/>
          <a:lstStyle/>
          <a:p>
            <a:fld id="{FA1BDCD0-1099-CA4E-B979-09D619F9F622}" type="slidenum">
              <a:rPr lang="en-US" altLang="zh-TW"/>
              <a:pPr/>
              <a:t>21</a:t>
            </a:fld>
            <a:endParaRPr lang="en-US" altLang="zh-TW"/>
          </a:p>
        </p:txBody>
      </p:sp>
      <p:pic>
        <p:nvPicPr>
          <p:cNvPr id="8" name="Picture 2" descr="2HCCIS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838942"/>
            <a:ext cx="4347376" cy="41541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2HCCDRR"/>
          <p:cNvPicPr>
            <a:picLocks noChangeAspect="1" noChangeArrowheads="1"/>
          </p:cNvPicPr>
          <p:nvPr/>
        </p:nvPicPr>
        <p:blipFill>
          <a:blip r:embed="rId3" cstate="print">
            <a:extLst>
              <a:ext uri="{28A0092B-C50C-407E-A947-70E740481C1C}">
                <a14:useLocalDpi xmlns:a14="http://schemas.microsoft.com/office/drawing/2010/main" val="0"/>
              </a:ext>
            </a:extLst>
          </a:blip>
          <a:srcRect r="67014"/>
          <a:stretch>
            <a:fillRect/>
          </a:stretch>
        </p:blipFill>
        <p:spPr bwMode="auto">
          <a:xfrm>
            <a:off x="5206197" y="1838942"/>
            <a:ext cx="3223136" cy="4249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630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dirty="0"/>
          </a:p>
        </p:txBody>
      </p:sp>
      <p:sp>
        <p:nvSpPr>
          <p:cNvPr id="7" name="內容版面配置區 6"/>
          <p:cNvSpPr>
            <a:spLocks noGrp="1"/>
          </p:cNvSpPr>
          <p:nvPr>
            <p:ph idx="1"/>
          </p:nvPr>
        </p:nvSpPr>
        <p:spPr/>
        <p:txBody>
          <a:bodyPr/>
          <a:lstStyle/>
          <a:p>
            <a:endParaRPr kumimoji="1" lang="zh-TW" altLang="en-US" dirty="0"/>
          </a:p>
        </p:txBody>
      </p:sp>
      <p:pic>
        <p:nvPicPr>
          <p:cNvPr id="6" name="Picture 4" descr="2HCCRA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06361" y="2524044"/>
            <a:ext cx="19780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2HCCLA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47702" y="2084610"/>
            <a:ext cx="2488684" cy="33528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HCCAP"/>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3643" y="2084611"/>
            <a:ext cx="2488684" cy="33528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2HCCRA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70925" y="2047538"/>
            <a:ext cx="2514183" cy="338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7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CCDV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2947" y="865181"/>
            <a:ext cx="7848600" cy="5873750"/>
          </a:xfrm>
          <a:prstGeom prst="rect">
            <a:avLst/>
          </a:prstGeom>
          <a:noFill/>
          <a:extLst>
            <a:ext uri="{909E8E84-426E-40DD-AFC4-6F175D3DCCD1}">
              <a14:hiddenFill xmlns:a14="http://schemas.microsoft.com/office/drawing/2010/main">
                <a:solidFill>
                  <a:srgbClr val="FFFFFF"/>
                </a:solidFill>
              </a14:hiddenFill>
            </a:ext>
          </a:extLst>
        </p:spPr>
      </p:pic>
      <p:sp>
        <p:nvSpPr>
          <p:cNvPr id="43011" name="Text Box 3"/>
          <p:cNvSpPr txBox="1">
            <a:spLocks noChangeArrowheads="1"/>
          </p:cNvSpPr>
          <p:nvPr/>
        </p:nvSpPr>
        <p:spPr bwMode="auto">
          <a:xfrm>
            <a:off x="2209800" y="152400"/>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2800" b="1"/>
              <a:t>3D-Conformal Radiotherapy</a:t>
            </a:r>
          </a:p>
        </p:txBody>
      </p:sp>
    </p:spTree>
    <p:extLst>
      <p:ext uri="{BB962C8B-B14F-4D97-AF65-F5344CB8AC3E}">
        <p14:creationId xmlns:p14="http://schemas.microsoft.com/office/powerpoint/2010/main" val="986050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TW" dirty="0">
                <a:solidFill>
                  <a:schemeClr val="tx1"/>
                </a:solidFill>
              </a:rPr>
              <a:t>3. </a:t>
            </a:r>
            <a:r>
              <a:rPr lang="zh-TW" altLang="en-US" dirty="0">
                <a:solidFill>
                  <a:schemeClr val="tx1"/>
                </a:solidFill>
              </a:rPr>
              <a:t>模具製作或將參數輸入治療機</a:t>
            </a:r>
          </a:p>
        </p:txBody>
      </p:sp>
      <p:sp>
        <p:nvSpPr>
          <p:cNvPr id="9" name="投影片編號版面配置區 5"/>
          <p:cNvSpPr>
            <a:spLocks noGrp="1"/>
          </p:cNvSpPr>
          <p:nvPr>
            <p:ph type="sldNum" sz="quarter" idx="12"/>
          </p:nvPr>
        </p:nvSpPr>
        <p:spPr/>
        <p:txBody>
          <a:bodyPr/>
          <a:lstStyle/>
          <a:p>
            <a:fld id="{2819C74F-44B2-1D4E-971C-02A4127117C2}" type="slidenum">
              <a:rPr lang="en-US" altLang="zh-TW"/>
              <a:pPr/>
              <a:t>24</a:t>
            </a:fld>
            <a:endParaRPr lang="en-US" altLang="zh-TW"/>
          </a:p>
        </p:txBody>
      </p:sp>
      <p:pic>
        <p:nvPicPr>
          <p:cNvPr id="11268" name="Picture 4" descr="P63016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763" y="1970088"/>
            <a:ext cx="2808287" cy="2106612"/>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P63016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943100"/>
            <a:ext cx="2879725" cy="216058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63016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113" y="1844675"/>
            <a:ext cx="3097212" cy="2324100"/>
          </a:xfrm>
          <a:prstGeom prst="rect">
            <a:avLst/>
          </a:prstGeom>
          <a:noFill/>
          <a:extLst>
            <a:ext uri="{909E8E84-426E-40DD-AFC4-6F175D3DCCD1}">
              <a14:hiddenFill xmlns:a14="http://schemas.microsoft.com/office/drawing/2010/main">
                <a:solidFill>
                  <a:srgbClr val="FFFFFF"/>
                </a:solidFill>
              </a14:hiddenFill>
            </a:ext>
          </a:extLst>
        </p:spPr>
      </p:pic>
      <p:pic>
        <p:nvPicPr>
          <p:cNvPr id="11271" name="Picture 7" descr="ML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267200"/>
            <a:ext cx="3024188" cy="2420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52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TW" dirty="0">
                <a:solidFill>
                  <a:schemeClr val="tx1"/>
                </a:solidFill>
              </a:rPr>
              <a:t>4. </a:t>
            </a:r>
            <a:r>
              <a:rPr lang="zh-TW" altLang="en-US" dirty="0">
                <a:solidFill>
                  <a:schemeClr val="tx1"/>
                </a:solidFill>
              </a:rPr>
              <a:t>治療病人</a:t>
            </a:r>
          </a:p>
        </p:txBody>
      </p:sp>
      <p:sp>
        <p:nvSpPr>
          <p:cNvPr id="7" name="投影片編號版面配置區 5"/>
          <p:cNvSpPr>
            <a:spLocks noGrp="1"/>
          </p:cNvSpPr>
          <p:nvPr>
            <p:ph type="sldNum" sz="quarter" idx="12"/>
          </p:nvPr>
        </p:nvSpPr>
        <p:spPr/>
        <p:txBody>
          <a:bodyPr/>
          <a:lstStyle/>
          <a:p>
            <a:fld id="{34440E39-61D9-0747-8B60-F7200BA01653}" type="slidenum">
              <a:rPr lang="en-US" altLang="zh-TW"/>
              <a:pPr/>
              <a:t>25</a:t>
            </a:fld>
            <a:endParaRPr lang="en-US" altLang="zh-TW"/>
          </a:p>
        </p:txBody>
      </p:sp>
      <p:pic>
        <p:nvPicPr>
          <p:cNvPr id="12292" name="Picture 4" descr="P63016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2349500"/>
            <a:ext cx="3600450" cy="270192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bessz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738" y="1844675"/>
            <a:ext cx="4752975" cy="391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46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solidFill>
                  <a:schemeClr val="tx1"/>
                </a:solidFill>
              </a:rPr>
              <a:t>常用的放射劑量</a:t>
            </a:r>
            <a:endParaRPr kumimoji="1" lang="zh-TW" altLang="en-US" dirty="0">
              <a:solidFill>
                <a:schemeClr val="tx1"/>
              </a:solidFill>
            </a:endParaRPr>
          </a:p>
        </p:txBody>
      </p:sp>
      <p:sp>
        <p:nvSpPr>
          <p:cNvPr id="3" name="內容版面配置區 2"/>
          <p:cNvSpPr>
            <a:spLocks noGrp="1"/>
          </p:cNvSpPr>
          <p:nvPr>
            <p:ph idx="1"/>
          </p:nvPr>
        </p:nvSpPr>
        <p:spPr/>
        <p:txBody>
          <a:bodyPr/>
          <a:lstStyle/>
          <a:p>
            <a:r>
              <a:rPr kumimoji="1" lang="en-US" altLang="zh-Hant" dirty="0"/>
              <a:t>50~60</a:t>
            </a:r>
            <a:r>
              <a:rPr kumimoji="1" lang="zh-Hant" altLang="en-US" dirty="0"/>
              <a:t>格雷</a:t>
            </a:r>
            <a:r>
              <a:rPr kumimoji="1" lang="en-US" altLang="zh-Hant" dirty="0"/>
              <a:t>/20~</a:t>
            </a:r>
            <a:r>
              <a:rPr kumimoji="1" lang="en-US" altLang="zh-Hant" dirty="0" smtClean="0"/>
              <a:t>30</a:t>
            </a:r>
            <a:r>
              <a:rPr kumimoji="1" lang="zh-Hant" altLang="en-US" dirty="0" smtClean="0"/>
              <a:t>次</a:t>
            </a:r>
            <a:endParaRPr kumimoji="1" lang="zh-TW" altLang="en-US" dirty="0"/>
          </a:p>
        </p:txBody>
      </p:sp>
    </p:spTree>
    <p:extLst>
      <p:ext uri="{BB962C8B-B14F-4D97-AF65-F5344CB8AC3E}">
        <p14:creationId xmlns:p14="http://schemas.microsoft.com/office/powerpoint/2010/main" val="3437132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normAutofit/>
          </a:bodyPr>
          <a:lstStyle/>
          <a:p>
            <a:r>
              <a:rPr kumimoji="1" lang="zh-TW" altLang="en-US" dirty="0"/>
              <a:t>放射治療的時間是星期一到星期五</a:t>
            </a:r>
            <a:r>
              <a:rPr kumimoji="1" lang="zh-TW" altLang="en-US" dirty="0" smtClean="0"/>
              <a:t>，每天一次</a:t>
            </a:r>
            <a:endParaRPr kumimoji="1" lang="en-US" altLang="zh-TW" dirty="0" smtClean="0"/>
          </a:p>
          <a:p>
            <a:r>
              <a:rPr kumimoji="1" lang="zh-TW" altLang="en-US" dirty="0" smtClean="0"/>
              <a:t>每天在</a:t>
            </a:r>
            <a:r>
              <a:rPr kumimoji="1" lang="zh-TW" altLang="en-US" dirty="0"/>
              <a:t>治療室中約十至十五分鐘，此時只</a:t>
            </a:r>
            <a:r>
              <a:rPr kumimoji="1" lang="zh-TW" altLang="en-US" dirty="0" smtClean="0"/>
              <a:t>有一人在治療室內</a:t>
            </a:r>
            <a:r>
              <a:rPr kumimoji="1" lang="zh-TW" altLang="en-US" dirty="0"/>
              <a:t>，務必放鬆心情、靜躺不動且平和呼吸</a:t>
            </a:r>
            <a:r>
              <a:rPr kumimoji="1" lang="zh-TW" altLang="en-US" dirty="0" smtClean="0"/>
              <a:t>。</a:t>
            </a:r>
            <a:endParaRPr kumimoji="1" lang="en-US" altLang="zh-TW" dirty="0" smtClean="0"/>
          </a:p>
          <a:p>
            <a:r>
              <a:rPr kumimoji="1" lang="zh-TW" altLang="en-US" dirty="0" smtClean="0"/>
              <a:t>在這</a:t>
            </a:r>
            <a:r>
              <a:rPr kumimoji="1" lang="en-US" altLang="zh-TW" dirty="0" smtClean="0"/>
              <a:t>4-</a:t>
            </a:r>
            <a:r>
              <a:rPr kumimoji="1" lang="en-US" altLang="zh-TW" dirty="0"/>
              <a:t>6</a:t>
            </a:r>
            <a:r>
              <a:rPr kumimoji="1" lang="zh-TW" altLang="en-US" dirty="0"/>
              <a:t>週的時間</a:t>
            </a:r>
            <a:r>
              <a:rPr kumimoji="1" lang="zh-TW" altLang="en-US" dirty="0" smtClean="0"/>
              <a:t>，每週會</a:t>
            </a:r>
            <a:r>
              <a:rPr kumimoji="1" lang="zh-TW" altLang="en-US" dirty="0"/>
              <a:t>有一次的例行門診，</a:t>
            </a:r>
            <a:r>
              <a:rPr kumimoji="1" lang="zh-TW" altLang="en-US" dirty="0" smtClean="0"/>
              <a:t>主治醫師會針對治療的副作用給予適當</a:t>
            </a:r>
            <a:r>
              <a:rPr kumimoji="1" lang="zh-TW" altLang="en-US" dirty="0"/>
              <a:t>的治療。</a:t>
            </a:r>
          </a:p>
        </p:txBody>
      </p:sp>
    </p:spTree>
    <p:extLst>
      <p:ext uri="{BB962C8B-B14F-4D97-AF65-F5344CB8AC3E}">
        <p14:creationId xmlns:p14="http://schemas.microsoft.com/office/powerpoint/2010/main" val="290975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kumimoji="1" lang="zh-TW" altLang="en-US" dirty="0" smtClean="0">
                <a:solidFill>
                  <a:schemeClr val="tx1"/>
                </a:solidFill>
              </a:rPr>
              <a:t>放射治療的技術</a:t>
            </a:r>
            <a:endParaRPr kumimoji="1" lang="zh-TW" altLang="en-US" dirty="0">
              <a:solidFill>
                <a:schemeClr val="tx1"/>
              </a:solidFill>
            </a:endParaRPr>
          </a:p>
        </p:txBody>
      </p:sp>
      <p:sp>
        <p:nvSpPr>
          <p:cNvPr id="5" name="子標題 4"/>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val="3837398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zh-TW" altLang="en-US" dirty="0" smtClean="0">
                <a:solidFill>
                  <a:schemeClr val="tx1"/>
                </a:solidFill>
              </a:rPr>
              <a:t>放射治療技術</a:t>
            </a:r>
            <a:endParaRPr lang="zh-TW" altLang="en-US" dirty="0">
              <a:solidFill>
                <a:schemeClr val="tx1"/>
              </a:solidFill>
            </a:endParaRPr>
          </a:p>
        </p:txBody>
      </p:sp>
      <p:sp>
        <p:nvSpPr>
          <p:cNvPr id="13315" name="Rectangle 3"/>
          <p:cNvSpPr>
            <a:spLocks noGrp="1" noChangeArrowheads="1"/>
          </p:cNvSpPr>
          <p:nvPr>
            <p:ph idx="1"/>
          </p:nvPr>
        </p:nvSpPr>
        <p:spPr/>
        <p:txBody>
          <a:bodyPr>
            <a:normAutofit fontScale="92500" lnSpcReduction="20000"/>
          </a:bodyPr>
          <a:lstStyle/>
          <a:p>
            <a:r>
              <a:rPr lang="en-US" altLang="zh-TW" dirty="0" smtClean="0"/>
              <a:t>Conventional (</a:t>
            </a:r>
            <a:r>
              <a:rPr lang="zh-TW" altLang="en-US" dirty="0" smtClean="0"/>
              <a:t>傳統治療</a:t>
            </a:r>
            <a:r>
              <a:rPr lang="en-US" altLang="zh-TW" dirty="0" smtClean="0"/>
              <a:t>)</a:t>
            </a:r>
          </a:p>
          <a:p>
            <a:r>
              <a:rPr lang="en-US" altLang="zh-TW" dirty="0" smtClean="0"/>
              <a:t>3D conformal technique (</a:t>
            </a:r>
            <a:r>
              <a:rPr lang="zh-TW" altLang="en-US" dirty="0" smtClean="0"/>
              <a:t>三度空間順形治療</a:t>
            </a:r>
            <a:r>
              <a:rPr lang="en-US" altLang="zh-TW" dirty="0" smtClean="0"/>
              <a:t>)</a:t>
            </a:r>
          </a:p>
          <a:p>
            <a:r>
              <a:rPr lang="en-US" altLang="zh-TW" dirty="0" smtClean="0"/>
              <a:t>IMRT (</a:t>
            </a:r>
            <a:r>
              <a:rPr lang="zh-TW" altLang="en-US" dirty="0" smtClean="0"/>
              <a:t>強度調控治療</a:t>
            </a:r>
            <a:r>
              <a:rPr lang="en-US" altLang="zh-TW" dirty="0" smtClean="0"/>
              <a:t>)</a:t>
            </a:r>
          </a:p>
          <a:p>
            <a:r>
              <a:rPr lang="en-US" altLang="zh-TW" dirty="0" smtClean="0"/>
              <a:t>IGRT (</a:t>
            </a:r>
            <a:r>
              <a:rPr lang="zh-TW" altLang="en-US" dirty="0" smtClean="0"/>
              <a:t>影像導引治療</a:t>
            </a:r>
            <a:r>
              <a:rPr lang="en-US" altLang="zh-TW" dirty="0" smtClean="0"/>
              <a:t>)</a:t>
            </a:r>
          </a:p>
          <a:p>
            <a:r>
              <a:rPr lang="en-US" altLang="zh-TW" dirty="0" err="1" smtClean="0"/>
              <a:t>Tomotherapy</a:t>
            </a:r>
            <a:r>
              <a:rPr lang="en-US" altLang="zh-TW" dirty="0" smtClean="0"/>
              <a:t> (</a:t>
            </a:r>
            <a:r>
              <a:rPr lang="zh-TW" altLang="en-US" dirty="0" smtClean="0"/>
              <a:t>螺旋斷層放射治療</a:t>
            </a:r>
            <a:r>
              <a:rPr lang="en-US" altLang="zh-TW" dirty="0" smtClean="0"/>
              <a:t>)</a:t>
            </a:r>
          </a:p>
          <a:p>
            <a:r>
              <a:rPr lang="en-US" altLang="zh-TW" dirty="0" smtClean="0"/>
              <a:t>Stereotactic Radiosurgery (</a:t>
            </a:r>
            <a:r>
              <a:rPr lang="zh-TW" altLang="en-US" dirty="0" smtClean="0"/>
              <a:t>立體定位放射手術</a:t>
            </a:r>
            <a:r>
              <a:rPr lang="en-US" altLang="zh-TW" dirty="0" smtClean="0"/>
              <a:t>)</a:t>
            </a:r>
          </a:p>
          <a:p>
            <a:pPr lvl="1"/>
            <a:r>
              <a:rPr lang="en-US" altLang="zh-TW" dirty="0" smtClean="0"/>
              <a:t>Gamma knife</a:t>
            </a:r>
          </a:p>
          <a:p>
            <a:pPr lvl="1"/>
            <a:r>
              <a:rPr lang="en-US" altLang="zh-TW" dirty="0" smtClean="0"/>
              <a:t>Cyber knife</a:t>
            </a:r>
          </a:p>
          <a:p>
            <a:pPr lvl="1"/>
            <a:r>
              <a:rPr lang="en-US" altLang="zh-TW" dirty="0" err="1" smtClean="0"/>
              <a:t>Novalis</a:t>
            </a:r>
            <a:endParaRPr lang="en-US" altLang="zh-TW" dirty="0" smtClean="0"/>
          </a:p>
          <a:p>
            <a:pPr lvl="1"/>
            <a:r>
              <a:rPr lang="en-US" altLang="zh-TW" dirty="0" smtClean="0"/>
              <a:t>Proton</a:t>
            </a:r>
          </a:p>
        </p:txBody>
      </p:sp>
      <p:sp>
        <p:nvSpPr>
          <p:cNvPr id="6" name="投影片編號版面配置區 5"/>
          <p:cNvSpPr>
            <a:spLocks noGrp="1"/>
          </p:cNvSpPr>
          <p:nvPr>
            <p:ph type="sldNum" sz="quarter" idx="12"/>
          </p:nvPr>
        </p:nvSpPr>
        <p:spPr/>
        <p:txBody>
          <a:bodyPr/>
          <a:lstStyle/>
          <a:p>
            <a:fld id="{1B082661-A0DB-5F44-AB7E-19C6285026A7}" type="slidenum">
              <a:rPr lang="en-US" altLang="zh-TW" smtClean="0"/>
              <a:pPr/>
              <a:t>29</a:t>
            </a:fld>
            <a:endParaRPr lang="en-US" altLang="zh-TW"/>
          </a:p>
        </p:txBody>
      </p:sp>
    </p:spTree>
    <p:extLst>
      <p:ext uri="{BB962C8B-B14F-4D97-AF65-F5344CB8AC3E}">
        <p14:creationId xmlns:p14="http://schemas.microsoft.com/office/powerpoint/2010/main" val="235433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205495"/>
            <a:ext cx="8229600" cy="1143000"/>
          </a:xfrm>
        </p:spPr>
        <p:txBody>
          <a:bodyPr/>
          <a:lstStyle/>
          <a:p>
            <a:r>
              <a:rPr kumimoji="1" lang="zh-TW" altLang="en-US" dirty="0" smtClean="0">
                <a:solidFill>
                  <a:schemeClr val="tx1"/>
                </a:solidFill>
              </a:rPr>
              <a:t>電磁波</a:t>
            </a:r>
            <a:endParaRPr kumimoji="1" lang="zh-TW" altLang="en-US" dirty="0">
              <a:solidFill>
                <a:schemeClr val="tx1"/>
              </a:solidFill>
            </a:endParaRPr>
          </a:p>
        </p:txBody>
      </p:sp>
      <p:pic>
        <p:nvPicPr>
          <p:cNvPr id="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397338" y="2348495"/>
            <a:ext cx="4371762" cy="38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4" name="標題 3"/>
          <p:cNvSpPr txBox="1">
            <a:spLocks/>
          </p:cNvSpPr>
          <p:nvPr/>
        </p:nvSpPr>
        <p:spPr>
          <a:xfrm>
            <a:off x="825500" y="10795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zh-TW" altLang="en-US" smtClean="0"/>
              <a:t>什麼是放射線？</a:t>
            </a:r>
            <a:endParaRPr kumimoji="1" lang="zh-TW" altLang="en-US" dirty="0"/>
          </a:p>
        </p:txBody>
      </p:sp>
    </p:spTree>
    <p:extLst>
      <p:ext uri="{BB962C8B-B14F-4D97-AF65-F5344CB8AC3E}">
        <p14:creationId xmlns:p14="http://schemas.microsoft.com/office/powerpoint/2010/main" val="4213245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TW" altLang="en-US" dirty="0">
                <a:solidFill>
                  <a:schemeClr val="tx1"/>
                </a:solidFill>
              </a:rPr>
              <a:t>影像導引治療</a:t>
            </a:r>
            <a:r>
              <a:rPr lang="en-US" altLang="zh-TW" dirty="0">
                <a:solidFill>
                  <a:schemeClr val="tx1"/>
                </a:solidFill>
              </a:rPr>
              <a:t> (IGRT)</a:t>
            </a:r>
          </a:p>
        </p:txBody>
      </p:sp>
      <p:sp>
        <p:nvSpPr>
          <p:cNvPr id="16" name="投影片編號版面配置區 5"/>
          <p:cNvSpPr>
            <a:spLocks noGrp="1"/>
          </p:cNvSpPr>
          <p:nvPr>
            <p:ph type="sldNum" sz="quarter" idx="12"/>
          </p:nvPr>
        </p:nvSpPr>
        <p:spPr/>
        <p:txBody>
          <a:bodyPr/>
          <a:lstStyle/>
          <a:p>
            <a:fld id="{9CAA26AF-E34E-4F4C-9A5C-E1D26C040B57}" type="slidenum">
              <a:rPr lang="en-US" altLang="zh-TW"/>
              <a:pPr/>
              <a:t>30</a:t>
            </a:fld>
            <a:endParaRPr lang="en-US" altLang="zh-TW"/>
          </a:p>
        </p:txBody>
      </p:sp>
      <p:grpSp>
        <p:nvGrpSpPr>
          <p:cNvPr id="19460" name="Group 4"/>
          <p:cNvGrpSpPr>
            <a:grpSpLocks/>
          </p:cNvGrpSpPr>
          <p:nvPr/>
        </p:nvGrpSpPr>
        <p:grpSpPr bwMode="auto">
          <a:xfrm>
            <a:off x="1219200" y="1524000"/>
            <a:ext cx="6629400" cy="3048000"/>
            <a:chOff x="3072" y="1584"/>
            <a:chExt cx="2256" cy="1037"/>
          </a:xfrm>
        </p:grpSpPr>
        <p:sp>
          <p:nvSpPr>
            <p:cNvPr id="19461" name="Oval 5"/>
            <p:cNvSpPr>
              <a:spLocks noChangeArrowheads="1"/>
            </p:cNvSpPr>
            <p:nvPr/>
          </p:nvSpPr>
          <p:spPr bwMode="auto">
            <a:xfrm>
              <a:off x="4630" y="1680"/>
              <a:ext cx="698" cy="72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19462" name="Oval 6"/>
            <p:cNvSpPr>
              <a:spLocks noChangeArrowheads="1"/>
            </p:cNvSpPr>
            <p:nvPr/>
          </p:nvSpPr>
          <p:spPr bwMode="auto">
            <a:xfrm>
              <a:off x="3146" y="1584"/>
              <a:ext cx="982" cy="960"/>
            </a:xfrm>
            <a:prstGeom prst="ellipse">
              <a:avLst/>
            </a:prstGeom>
            <a:solidFill>
              <a:srgbClr val="FF99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19463" name="Oval 7"/>
            <p:cNvSpPr>
              <a:spLocks noChangeArrowheads="1"/>
            </p:cNvSpPr>
            <p:nvPr/>
          </p:nvSpPr>
          <p:spPr bwMode="auto">
            <a:xfrm>
              <a:off x="3384" y="1805"/>
              <a:ext cx="506" cy="517"/>
            </a:xfrm>
            <a:prstGeom prst="ellipse">
              <a:avLst/>
            </a:prstGeom>
            <a:solidFill>
              <a:srgbClr val="80808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kumimoji="0" lang="en-US" altLang="zh-TW" b="1">
                  <a:latin typeface="Verdana" charset="0"/>
                </a:rPr>
                <a:t>CTV</a:t>
              </a:r>
            </a:p>
          </p:txBody>
        </p:sp>
        <p:sp>
          <p:nvSpPr>
            <p:cNvPr id="19464" name="Oval 8"/>
            <p:cNvSpPr>
              <a:spLocks noChangeArrowheads="1"/>
            </p:cNvSpPr>
            <p:nvPr/>
          </p:nvSpPr>
          <p:spPr bwMode="auto">
            <a:xfrm>
              <a:off x="4726" y="1787"/>
              <a:ext cx="506" cy="517"/>
            </a:xfrm>
            <a:prstGeom prst="ellipse">
              <a:avLst/>
            </a:prstGeom>
            <a:solidFill>
              <a:srgbClr val="80808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kumimoji="0" lang="en-US" altLang="zh-TW" b="1">
                  <a:latin typeface="Verdana" charset="0"/>
                </a:rPr>
                <a:t>CTV</a:t>
              </a:r>
            </a:p>
          </p:txBody>
        </p:sp>
        <p:sp>
          <p:nvSpPr>
            <p:cNvPr id="19465" name="Text Box 9"/>
            <p:cNvSpPr txBox="1">
              <a:spLocks noChangeArrowheads="1"/>
            </p:cNvSpPr>
            <p:nvPr/>
          </p:nvSpPr>
          <p:spPr bwMode="auto">
            <a:xfrm>
              <a:off x="3072" y="2496"/>
              <a:ext cx="232"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kumimoji="0" lang="en-US" altLang="zh-TW" b="1">
                  <a:latin typeface="Verdana" charset="0"/>
                </a:rPr>
                <a:t>PTV</a:t>
              </a:r>
            </a:p>
          </p:txBody>
        </p:sp>
        <p:sp>
          <p:nvSpPr>
            <p:cNvPr id="19466" name="Text Box 10"/>
            <p:cNvSpPr txBox="1">
              <a:spLocks noChangeArrowheads="1"/>
            </p:cNvSpPr>
            <p:nvPr/>
          </p:nvSpPr>
          <p:spPr bwMode="auto">
            <a:xfrm>
              <a:off x="4464" y="2361"/>
              <a:ext cx="232"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kumimoji="0" lang="en-US" altLang="zh-TW" b="1">
                  <a:latin typeface="Verdana" charset="0"/>
                </a:rPr>
                <a:t>PTV</a:t>
              </a:r>
            </a:p>
          </p:txBody>
        </p:sp>
      </p:grpSp>
      <p:sp>
        <p:nvSpPr>
          <p:cNvPr id="19467" name="Text Box 11"/>
          <p:cNvSpPr txBox="1">
            <a:spLocks noChangeArrowheads="1"/>
          </p:cNvSpPr>
          <p:nvPr/>
        </p:nvSpPr>
        <p:spPr bwMode="auto">
          <a:xfrm>
            <a:off x="1828800" y="4724400"/>
            <a:ext cx="20145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8" tIns="45709" rIns="91418" bIns="45709">
            <a:spAutoFit/>
          </a:bodyPr>
          <a:lstStyle/>
          <a:p>
            <a:pPr algn="ctr" eaLnBrk="0" hangingPunct="0"/>
            <a:r>
              <a:rPr kumimoji="0" lang="en-US" altLang="zh-TW" sz="3200">
                <a:solidFill>
                  <a:srgbClr val="0000FF"/>
                </a:solidFill>
                <a:latin typeface="Verdana" charset="0"/>
              </a:rPr>
              <a:t>Without</a:t>
            </a:r>
          </a:p>
          <a:p>
            <a:pPr algn="ctr" eaLnBrk="0" hangingPunct="0"/>
            <a:r>
              <a:rPr kumimoji="0" lang="en-US" altLang="zh-TW" sz="3200">
                <a:solidFill>
                  <a:srgbClr val="0000FF"/>
                </a:solidFill>
                <a:latin typeface="Verdana" charset="0"/>
              </a:rPr>
              <a:t>Imaging</a:t>
            </a:r>
            <a:r>
              <a:rPr kumimoji="0" lang="en-US" altLang="zh-TW" sz="3200">
                <a:latin typeface="Verdana" charset="0"/>
              </a:rPr>
              <a:t> </a:t>
            </a:r>
          </a:p>
        </p:txBody>
      </p:sp>
      <p:sp>
        <p:nvSpPr>
          <p:cNvPr id="19468" name="Text Box 12"/>
          <p:cNvSpPr txBox="1">
            <a:spLocks noChangeArrowheads="1"/>
          </p:cNvSpPr>
          <p:nvPr/>
        </p:nvSpPr>
        <p:spPr bwMode="auto">
          <a:xfrm>
            <a:off x="5943600" y="4648200"/>
            <a:ext cx="201453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18" tIns="45709" rIns="91418" bIns="45709">
            <a:spAutoFit/>
          </a:bodyPr>
          <a:lstStyle/>
          <a:p>
            <a:pPr algn="ctr" eaLnBrk="0" hangingPunct="0"/>
            <a:r>
              <a:rPr kumimoji="0" lang="en-US" altLang="zh-TW" sz="3200">
                <a:solidFill>
                  <a:srgbClr val="0000FF"/>
                </a:solidFill>
                <a:latin typeface="Verdana" charset="0"/>
              </a:rPr>
              <a:t>With</a:t>
            </a:r>
          </a:p>
          <a:p>
            <a:pPr algn="ctr" eaLnBrk="0" hangingPunct="0"/>
            <a:r>
              <a:rPr kumimoji="0" lang="en-US" altLang="zh-TW" sz="3200">
                <a:solidFill>
                  <a:srgbClr val="0000FF"/>
                </a:solidFill>
                <a:latin typeface="Verdana" charset="0"/>
              </a:rPr>
              <a:t>Imaging</a:t>
            </a:r>
            <a:r>
              <a:rPr kumimoji="0" lang="en-US" altLang="zh-TW" sz="3200">
                <a:latin typeface="Verdana" charset="0"/>
              </a:rPr>
              <a:t> </a:t>
            </a:r>
          </a:p>
        </p:txBody>
      </p:sp>
      <p:sp>
        <p:nvSpPr>
          <p:cNvPr id="19469" name="Oval 13"/>
          <p:cNvSpPr>
            <a:spLocks noChangeArrowheads="1"/>
          </p:cNvSpPr>
          <p:nvPr/>
        </p:nvSpPr>
        <p:spPr bwMode="auto">
          <a:xfrm>
            <a:off x="2819400" y="2133600"/>
            <a:ext cx="1447800" cy="1495425"/>
          </a:xfrm>
          <a:prstGeom prst="ellipse">
            <a:avLst/>
          </a:prstGeom>
          <a:noFill/>
          <a:ln w="508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zh-TW" altLang="en-US"/>
          </a:p>
        </p:txBody>
      </p:sp>
      <p:sp>
        <p:nvSpPr>
          <p:cNvPr id="19470" name="Oval 14"/>
          <p:cNvSpPr>
            <a:spLocks noChangeArrowheads="1"/>
          </p:cNvSpPr>
          <p:nvPr/>
        </p:nvSpPr>
        <p:spPr bwMode="auto">
          <a:xfrm>
            <a:off x="1524000" y="2209800"/>
            <a:ext cx="1447800" cy="1447800"/>
          </a:xfrm>
          <a:prstGeom prst="ellipse">
            <a:avLst/>
          </a:prstGeom>
          <a:noFill/>
          <a:ln w="5080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zh-TW" altLang="en-US"/>
          </a:p>
        </p:txBody>
      </p:sp>
    </p:spTree>
    <p:extLst>
      <p:ext uri="{BB962C8B-B14F-4D97-AF65-F5344CB8AC3E}">
        <p14:creationId xmlns:p14="http://schemas.microsoft.com/office/powerpoint/2010/main" val="749217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9"/>
                                        </p:tgtEl>
                                        <p:attrNameLst>
                                          <p:attrName>style.visibility</p:attrName>
                                        </p:attrNameLst>
                                      </p:cBhvr>
                                      <p:to>
                                        <p:strVal val="visible"/>
                                      </p:to>
                                    </p:set>
                                  </p:childTnLst>
                                  <p:subTnLst>
                                    <p:set>
                                      <p:cBhvr override="childStyle">
                                        <p:cTn dur="1" fill="hold" display="0" masterRel="nextClick" afterEffect="1"/>
                                        <p:tgtEl>
                                          <p:spTgt spid="19469"/>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70"/>
                                        </p:tgtEl>
                                        <p:attrNameLst>
                                          <p:attrName>style.visibility</p:attrName>
                                        </p:attrNameLst>
                                      </p:cBhvr>
                                      <p:to>
                                        <p:strVal val="visible"/>
                                      </p:to>
                                    </p:set>
                                  </p:childTnLst>
                                  <p:subTnLst>
                                    <p:set>
                                      <p:cBhvr override="childStyle">
                                        <p:cTn dur="1" fill="hold" display="0" masterRel="nextClick" afterEffect="1"/>
                                        <p:tgtEl>
                                          <p:spTgt spid="1947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9" grpId="0" animBg="1"/>
      <p:bldP spid="1947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zh-TW" altLang="en-US"/>
          </a:p>
        </p:txBody>
      </p:sp>
      <p:pic>
        <p:nvPicPr>
          <p:cNvPr id="788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投影片編號版面配置區 5"/>
          <p:cNvSpPr>
            <a:spLocks noGrp="1"/>
          </p:cNvSpPr>
          <p:nvPr>
            <p:ph type="sldNum" sz="quarter" idx="12"/>
          </p:nvPr>
        </p:nvSpPr>
        <p:spPr/>
        <p:txBody>
          <a:bodyPr>
            <a:normAutofit/>
          </a:bodyPr>
          <a:lstStyle/>
          <a:p>
            <a:fld id="{E346954F-ECFD-8645-B4DD-0BE694025F00}" type="slidenum">
              <a:rPr lang="en-US" altLang="zh-TW"/>
              <a:pPr/>
              <a:t>31</a:t>
            </a:fld>
            <a:endParaRPr lang="en-US" altLang="zh-TW"/>
          </a:p>
        </p:txBody>
      </p:sp>
    </p:spTree>
    <p:extLst>
      <p:ext uri="{BB962C8B-B14F-4D97-AF65-F5344CB8AC3E}">
        <p14:creationId xmlns:p14="http://schemas.microsoft.com/office/powerpoint/2010/main" val="734707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endParaRPr lang="zh-TW" altLang="en-US"/>
          </a:p>
        </p:txBody>
      </p:sp>
      <p:pic>
        <p:nvPicPr>
          <p:cNvPr id="798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468313" y="1125538"/>
            <a:ext cx="8229600" cy="4525962"/>
          </a:xfrm>
        </p:spPr>
      </p:pic>
      <p:sp>
        <p:nvSpPr>
          <p:cNvPr id="6" name="投影片編號版面配置區 5"/>
          <p:cNvSpPr>
            <a:spLocks noGrp="1"/>
          </p:cNvSpPr>
          <p:nvPr>
            <p:ph type="sldNum" sz="quarter" idx="12"/>
          </p:nvPr>
        </p:nvSpPr>
        <p:spPr/>
        <p:txBody>
          <a:bodyPr>
            <a:normAutofit/>
          </a:bodyPr>
          <a:lstStyle/>
          <a:p>
            <a:fld id="{7EF96D47-00C9-BB43-B64B-0407A873F692}" type="slidenum">
              <a:rPr lang="en-US" altLang="zh-TW"/>
              <a:pPr/>
              <a:t>32</a:t>
            </a:fld>
            <a:endParaRPr lang="en-US" altLang="zh-TW"/>
          </a:p>
        </p:txBody>
      </p:sp>
    </p:spTree>
    <p:extLst>
      <p:ext uri="{BB962C8B-B14F-4D97-AF65-F5344CB8AC3E}">
        <p14:creationId xmlns:p14="http://schemas.microsoft.com/office/powerpoint/2010/main" val="3792910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TW" altLang="en-US"/>
              <a:t>影像導引治療</a:t>
            </a:r>
            <a:r>
              <a:rPr lang="en-US" altLang="zh-TW"/>
              <a:t> (IGRT) </a:t>
            </a:r>
          </a:p>
        </p:txBody>
      </p:sp>
      <p:sp>
        <p:nvSpPr>
          <p:cNvPr id="12" name="投影片編號版面配置區 5"/>
          <p:cNvSpPr>
            <a:spLocks noGrp="1"/>
          </p:cNvSpPr>
          <p:nvPr>
            <p:ph type="sldNum" sz="quarter" idx="12"/>
          </p:nvPr>
        </p:nvSpPr>
        <p:spPr/>
        <p:txBody>
          <a:bodyPr>
            <a:normAutofit/>
          </a:bodyPr>
          <a:lstStyle/>
          <a:p>
            <a:fld id="{4CD4B438-B283-2B40-BD1D-B209EE0E3E15}" type="slidenum">
              <a:rPr lang="en-US" altLang="zh-TW"/>
              <a:pPr/>
              <a:t>33</a:t>
            </a:fld>
            <a:endParaRPr lang="en-US" altLang="zh-TW"/>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3429000"/>
            <a:ext cx="3856038"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91"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2205038"/>
            <a:ext cx="1876425"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0492" name="Group 12"/>
          <p:cNvGrpSpPr>
            <a:grpSpLocks/>
          </p:cNvGrpSpPr>
          <p:nvPr/>
        </p:nvGrpSpPr>
        <p:grpSpPr bwMode="auto">
          <a:xfrm>
            <a:off x="2627313" y="2060575"/>
            <a:ext cx="4065587" cy="4038600"/>
            <a:chOff x="464" y="1392"/>
            <a:chExt cx="2561" cy="2544"/>
          </a:xfrm>
        </p:grpSpPr>
        <p:pic>
          <p:nvPicPr>
            <p:cNvPr id="2049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4" y="2112"/>
              <a:ext cx="1281" cy="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0494" name="Text Box 14"/>
            <p:cNvSpPr txBox="1">
              <a:spLocks noChangeArrowheads="1"/>
            </p:cNvSpPr>
            <p:nvPr/>
          </p:nvSpPr>
          <p:spPr bwMode="auto">
            <a:xfrm>
              <a:off x="464" y="1392"/>
              <a:ext cx="2024" cy="233"/>
            </a:xfrm>
            <a:prstGeom prst="rect">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kumimoji="0" lang="en-US" altLang="zh-TW" dirty="0">
                  <a:ln w="18415" cmpd="sng">
                    <a:solidFill>
                      <a:srgbClr val="FFFFFF"/>
                    </a:solidFill>
                    <a:prstDash val="solid"/>
                  </a:ln>
                  <a:solidFill>
                    <a:srgbClr val="FFFFFF"/>
                  </a:solidFill>
                  <a:effectLst>
                    <a:outerShdw blurRad="63500" dir="3600000" algn="tl" rotWithShape="0">
                      <a:srgbClr val="000000">
                        <a:alpha val="70000"/>
                      </a:srgbClr>
                    </a:outerShdw>
                  </a:effectLst>
                </a:rPr>
                <a:t>Markers attached to patient</a:t>
              </a:r>
            </a:p>
          </p:txBody>
        </p:sp>
        <p:sp>
          <p:nvSpPr>
            <p:cNvPr id="20495" name="Line 15"/>
            <p:cNvSpPr>
              <a:spLocks noChangeShapeType="1"/>
            </p:cNvSpPr>
            <p:nvPr/>
          </p:nvSpPr>
          <p:spPr bwMode="auto">
            <a:xfrm>
              <a:off x="1456" y="1616"/>
              <a:ext cx="832" cy="816"/>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TW" altLang="en-US"/>
            </a:p>
          </p:txBody>
        </p:sp>
        <p:sp>
          <p:nvSpPr>
            <p:cNvPr id="20496" name="Line 16"/>
            <p:cNvSpPr>
              <a:spLocks noChangeShapeType="1"/>
            </p:cNvSpPr>
            <p:nvPr/>
          </p:nvSpPr>
          <p:spPr bwMode="auto">
            <a:xfrm>
              <a:off x="1456" y="1608"/>
              <a:ext cx="320" cy="71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zh-TW" altLang="en-US"/>
            </a:p>
          </p:txBody>
        </p:sp>
      </p:grpSp>
    </p:spTree>
    <p:extLst>
      <p:ext uri="{BB962C8B-B14F-4D97-AF65-F5344CB8AC3E}">
        <p14:creationId xmlns:p14="http://schemas.microsoft.com/office/powerpoint/2010/main" val="16532530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zh-TW" altLang="en-US"/>
              <a:t>影像導引治療</a:t>
            </a:r>
            <a:r>
              <a:rPr lang="en-US" altLang="zh-TW"/>
              <a:t> (IGRT) </a:t>
            </a:r>
          </a:p>
        </p:txBody>
      </p:sp>
      <p:sp>
        <p:nvSpPr>
          <p:cNvPr id="21507" name="Rectangle 3"/>
          <p:cNvSpPr>
            <a:spLocks noGrp="1" noChangeArrowheads="1"/>
          </p:cNvSpPr>
          <p:nvPr>
            <p:ph idx="1"/>
          </p:nvPr>
        </p:nvSpPr>
        <p:spPr>
          <a:xfrm>
            <a:off x="457200" y="1600200"/>
            <a:ext cx="6562725" cy="749300"/>
          </a:xfrm>
        </p:spPr>
        <p:txBody>
          <a:bodyPr>
            <a:normAutofit/>
          </a:bodyPr>
          <a:lstStyle/>
          <a:p>
            <a:pPr>
              <a:buFont typeface="Wingdings" charset="0"/>
              <a:buNone/>
            </a:pPr>
            <a:r>
              <a:rPr lang="en-US" altLang="zh-TW"/>
              <a:t>Cone-beam CT</a:t>
            </a:r>
          </a:p>
        </p:txBody>
      </p:sp>
      <p:sp>
        <p:nvSpPr>
          <p:cNvPr id="10" name="投影片編號版面配置區 5"/>
          <p:cNvSpPr>
            <a:spLocks noGrp="1"/>
          </p:cNvSpPr>
          <p:nvPr>
            <p:ph type="sldNum" sz="quarter" idx="12"/>
          </p:nvPr>
        </p:nvSpPr>
        <p:spPr/>
        <p:txBody>
          <a:bodyPr>
            <a:normAutofit/>
          </a:bodyPr>
          <a:lstStyle/>
          <a:p>
            <a:fld id="{FA8EE754-EC8B-6649-BC6F-8489AD8A1B87}" type="slidenum">
              <a:rPr lang="en-US" altLang="zh-TW"/>
              <a:pPr/>
              <a:t>34</a:t>
            </a:fld>
            <a:endParaRPr lang="en-US" altLang="zh-TW"/>
          </a:p>
        </p:txBody>
      </p:sp>
      <p:pic>
        <p:nvPicPr>
          <p:cNvPr id="21508" name="Picture 4" descr="iX%209-6684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133600"/>
            <a:ext cx="4535487" cy="3021013"/>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3814763"/>
            <a:ext cx="3743325" cy="2730500"/>
          </a:xfrm>
          <a:prstGeom prst="rect">
            <a:avLst/>
          </a:prstGeom>
          <a:noFill/>
          <a:extLst>
            <a:ext uri="{909E8E84-426E-40DD-AFC4-6F175D3DCCD1}">
              <a14:hiddenFill xmlns:a14="http://schemas.microsoft.com/office/drawing/2010/main">
                <a:solidFill>
                  <a:srgbClr val="FFFFFF"/>
                </a:solidFill>
              </a14:hiddenFill>
            </a:ext>
          </a:extLst>
        </p:spPr>
      </p:pic>
      <p:sp>
        <p:nvSpPr>
          <p:cNvPr id="21515" name="Text Box 11"/>
          <p:cNvSpPr txBox="1">
            <a:spLocks noChangeArrowheads="1"/>
          </p:cNvSpPr>
          <p:nvPr/>
        </p:nvSpPr>
        <p:spPr bwMode="auto">
          <a:xfrm>
            <a:off x="5219700" y="3141663"/>
            <a:ext cx="36734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3200"/>
              <a:t>Echography</a:t>
            </a:r>
          </a:p>
        </p:txBody>
      </p:sp>
      <p:pic>
        <p:nvPicPr>
          <p:cNvPr id="2151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5229225"/>
            <a:ext cx="3671887"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23472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5"/>
          <p:cNvSpPr>
            <a:spLocks noGrp="1" noChangeArrowheads="1"/>
          </p:cNvSpPr>
          <p:nvPr>
            <p:ph type="title"/>
          </p:nvPr>
        </p:nvSpPr>
        <p:spPr/>
        <p:txBody>
          <a:bodyPr/>
          <a:lstStyle/>
          <a:p>
            <a:endParaRPr lang="zh-TW" altLang="en-US"/>
          </a:p>
        </p:txBody>
      </p:sp>
      <p:pic>
        <p:nvPicPr>
          <p:cNvPr id="70660" name="Picture 4" descr="圖片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692275" y="476250"/>
            <a:ext cx="5792788" cy="5862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 name="投影片編號版面配置區 5"/>
          <p:cNvSpPr>
            <a:spLocks noGrp="1"/>
          </p:cNvSpPr>
          <p:nvPr>
            <p:ph type="sldNum" sz="quarter" idx="12"/>
          </p:nvPr>
        </p:nvSpPr>
        <p:spPr/>
        <p:txBody>
          <a:bodyPr>
            <a:normAutofit/>
          </a:bodyPr>
          <a:lstStyle/>
          <a:p>
            <a:fld id="{601E96CD-9009-6947-9A38-3722B51BBFEE}" type="slidenum">
              <a:rPr lang="en-US" altLang="zh-TW"/>
              <a:pPr/>
              <a:t>35</a:t>
            </a:fld>
            <a:endParaRPr lang="en-US" altLang="zh-TW"/>
          </a:p>
        </p:txBody>
      </p:sp>
    </p:spTree>
    <p:extLst>
      <p:ext uri="{BB962C8B-B14F-4D97-AF65-F5344CB8AC3E}">
        <p14:creationId xmlns:p14="http://schemas.microsoft.com/office/powerpoint/2010/main" val="12502061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zh-TW" altLang="en-US"/>
              <a:t>立體定位放射手術</a:t>
            </a:r>
            <a:r>
              <a:rPr lang="en-US" altLang="zh-TW"/>
              <a:t> (SRS)</a:t>
            </a:r>
          </a:p>
        </p:txBody>
      </p:sp>
      <p:pic>
        <p:nvPicPr>
          <p:cNvPr id="81923" name="Picture 3"/>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52737" y="1600200"/>
            <a:ext cx="7038525" cy="4525963"/>
          </a:xfrm>
        </p:spPr>
      </p:pic>
      <p:sp>
        <p:nvSpPr>
          <p:cNvPr id="6" name="投影片編號版面配置區 5"/>
          <p:cNvSpPr>
            <a:spLocks noGrp="1"/>
          </p:cNvSpPr>
          <p:nvPr>
            <p:ph type="sldNum" sz="quarter" idx="12"/>
          </p:nvPr>
        </p:nvSpPr>
        <p:spPr/>
        <p:txBody>
          <a:bodyPr>
            <a:normAutofit/>
          </a:bodyPr>
          <a:lstStyle/>
          <a:p>
            <a:fld id="{60269CF7-4A53-4A47-B633-F04C3DCBA8B1}" type="slidenum">
              <a:rPr lang="en-US" altLang="zh-TW"/>
              <a:pPr/>
              <a:t>36</a:t>
            </a:fld>
            <a:endParaRPr lang="en-US" altLang="zh-TW"/>
          </a:p>
        </p:txBody>
      </p:sp>
    </p:spTree>
    <p:extLst>
      <p:ext uri="{BB962C8B-B14F-4D97-AF65-F5344CB8AC3E}">
        <p14:creationId xmlns:p14="http://schemas.microsoft.com/office/powerpoint/2010/main" val="32118279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TW" altLang="en-US"/>
              <a:t>立體定位放射手術</a:t>
            </a:r>
            <a:r>
              <a:rPr lang="en-US" altLang="zh-TW"/>
              <a:t> (SRS)</a:t>
            </a:r>
          </a:p>
        </p:txBody>
      </p:sp>
      <p:sp>
        <p:nvSpPr>
          <p:cNvPr id="10" name="投影片編號版面配置區 5"/>
          <p:cNvSpPr>
            <a:spLocks noGrp="1"/>
          </p:cNvSpPr>
          <p:nvPr>
            <p:ph type="sldNum" sz="quarter" idx="12"/>
          </p:nvPr>
        </p:nvSpPr>
        <p:spPr/>
        <p:txBody>
          <a:bodyPr>
            <a:normAutofit/>
          </a:bodyPr>
          <a:lstStyle/>
          <a:p>
            <a:fld id="{D6DCEBEE-8E69-1B42-8397-63446D2C08D3}" type="slidenum">
              <a:rPr lang="en-US" altLang="zh-TW"/>
              <a:pPr/>
              <a:t>37</a:t>
            </a:fld>
            <a:endParaRPr lang="en-US" altLang="zh-TW"/>
          </a:p>
        </p:txBody>
      </p:sp>
      <p:pic>
        <p:nvPicPr>
          <p:cNvPr id="23557" name="Picture 5" descr="100_0835">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268413"/>
            <a:ext cx="3384550" cy="2549525"/>
          </a:xfrm>
          <a:prstGeom prst="rect">
            <a:avLst/>
          </a:prstGeom>
          <a:noFill/>
          <a:extLst>
            <a:ext uri="{909E8E84-426E-40DD-AFC4-6F175D3DCCD1}">
              <a14:hiddenFill xmlns:a14="http://schemas.microsoft.com/office/drawing/2010/main">
                <a:solidFill>
                  <a:srgbClr val="FFFFFF"/>
                </a:solidFill>
              </a14:hiddenFill>
            </a:ext>
          </a:extLst>
        </p:spPr>
      </p:pic>
      <p:pic>
        <p:nvPicPr>
          <p:cNvPr id="23559" name="Picture 7" descr="100_0834">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388" y="3789363"/>
            <a:ext cx="3048000" cy="2295525"/>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descr="image001_156322506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2420938"/>
            <a:ext cx="2857500" cy="3638550"/>
          </a:xfrm>
          <a:prstGeom prst="rect">
            <a:avLst/>
          </a:prstGeom>
          <a:noFill/>
          <a:extLst>
            <a:ext uri="{909E8E84-426E-40DD-AFC4-6F175D3DCCD1}">
              <a14:hiddenFill xmlns:a14="http://schemas.microsoft.com/office/drawing/2010/main">
                <a:solidFill>
                  <a:srgbClr val="FFFFFF"/>
                </a:solidFill>
              </a14:hiddenFill>
            </a:ext>
          </a:extLst>
        </p:spPr>
      </p:pic>
      <p:pic>
        <p:nvPicPr>
          <p:cNvPr id="23563" name="Picture 11" descr="hdc_0001_0001_0_img004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9975" y="3141663"/>
            <a:ext cx="3190875" cy="2152650"/>
          </a:xfrm>
          <a:prstGeom prst="rect">
            <a:avLst/>
          </a:prstGeom>
          <a:noFill/>
          <a:extLst>
            <a:ext uri="{909E8E84-426E-40DD-AFC4-6F175D3DCCD1}">
              <a14:hiddenFill xmlns:a14="http://schemas.microsoft.com/office/drawing/2010/main">
                <a:solidFill>
                  <a:srgbClr val="FFFFFF"/>
                </a:solidFill>
              </a14:hiddenFill>
            </a:ext>
          </a:extLst>
        </p:spPr>
      </p:pic>
      <p:sp>
        <p:nvSpPr>
          <p:cNvPr id="23564" name="Text Box 12"/>
          <p:cNvSpPr txBox="1">
            <a:spLocks noChangeArrowheads="1"/>
          </p:cNvSpPr>
          <p:nvPr/>
        </p:nvSpPr>
        <p:spPr bwMode="auto">
          <a:xfrm>
            <a:off x="3708400" y="1773238"/>
            <a:ext cx="14398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a:t>Gamma knife</a:t>
            </a:r>
          </a:p>
        </p:txBody>
      </p:sp>
    </p:spTree>
    <p:extLst>
      <p:ext uri="{BB962C8B-B14F-4D97-AF65-F5344CB8AC3E}">
        <p14:creationId xmlns:p14="http://schemas.microsoft.com/office/powerpoint/2010/main" val="20744424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TW" altLang="en-US"/>
              <a:t>立體定位放射手術</a:t>
            </a:r>
            <a:r>
              <a:rPr lang="en-US" altLang="zh-TW"/>
              <a:t>(SRS)</a:t>
            </a:r>
          </a:p>
        </p:txBody>
      </p:sp>
      <p:sp>
        <p:nvSpPr>
          <p:cNvPr id="8" name="投影片編號版面配置區 5"/>
          <p:cNvSpPr>
            <a:spLocks noGrp="1"/>
          </p:cNvSpPr>
          <p:nvPr>
            <p:ph type="sldNum" sz="quarter" idx="12"/>
          </p:nvPr>
        </p:nvSpPr>
        <p:spPr/>
        <p:txBody>
          <a:bodyPr>
            <a:normAutofit/>
          </a:bodyPr>
          <a:lstStyle/>
          <a:p>
            <a:fld id="{17B67BD9-6ADB-7749-9064-5DCB6117950A}" type="slidenum">
              <a:rPr lang="en-US" altLang="zh-TW"/>
              <a:pPr/>
              <a:t>38</a:t>
            </a:fld>
            <a:endParaRPr lang="en-US" altLang="zh-TW"/>
          </a:p>
        </p:txBody>
      </p:sp>
      <p:pic>
        <p:nvPicPr>
          <p:cNvPr id="24585" name="Picture 9" descr="cyberkni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773238"/>
            <a:ext cx="2971800" cy="3311525"/>
          </a:xfrm>
          <a:prstGeom prst="rect">
            <a:avLst/>
          </a:prstGeom>
          <a:noFill/>
          <a:extLst>
            <a:ext uri="{909E8E84-426E-40DD-AFC4-6F175D3DCCD1}">
              <a14:hiddenFill xmlns:a14="http://schemas.microsoft.com/office/drawing/2010/main">
                <a:solidFill>
                  <a:srgbClr val="FFFFFF"/>
                </a:solidFill>
              </a14:hiddenFill>
            </a:ext>
          </a:extLst>
        </p:spPr>
      </p:pic>
      <p:pic>
        <p:nvPicPr>
          <p:cNvPr id="24587" name="Picture 11" descr="Figure%205%20CK%20blue_motion%2050%20percent%20siz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1773238"/>
            <a:ext cx="5472113" cy="4100512"/>
          </a:xfrm>
          <a:prstGeom prst="rect">
            <a:avLst/>
          </a:prstGeom>
          <a:noFill/>
          <a:extLst>
            <a:ext uri="{909E8E84-426E-40DD-AFC4-6F175D3DCCD1}">
              <a14:hiddenFill xmlns:a14="http://schemas.microsoft.com/office/drawing/2010/main">
                <a:solidFill>
                  <a:srgbClr val="FFFFFF"/>
                </a:solidFill>
              </a14:hiddenFill>
            </a:ext>
          </a:extLst>
        </p:spPr>
      </p:pic>
      <p:sp>
        <p:nvSpPr>
          <p:cNvPr id="24588" name="Text Box 12"/>
          <p:cNvSpPr txBox="1">
            <a:spLocks noChangeArrowheads="1"/>
          </p:cNvSpPr>
          <p:nvPr/>
        </p:nvSpPr>
        <p:spPr bwMode="auto">
          <a:xfrm>
            <a:off x="611188" y="5373688"/>
            <a:ext cx="2232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a:t>cyberknife</a:t>
            </a:r>
          </a:p>
        </p:txBody>
      </p:sp>
    </p:spTree>
    <p:extLst>
      <p:ext uri="{BB962C8B-B14F-4D97-AF65-F5344CB8AC3E}">
        <p14:creationId xmlns:p14="http://schemas.microsoft.com/office/powerpoint/2010/main" val="12447190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kumimoji="1" lang="zh-TW" altLang="en-US" dirty="0" smtClean="0"/>
              <a:t>放射治療的副作用</a:t>
            </a:r>
            <a:endParaRPr kumimoji="1" lang="zh-TW" altLang="en-US" dirty="0"/>
          </a:p>
        </p:txBody>
      </p:sp>
      <p:sp>
        <p:nvSpPr>
          <p:cNvPr id="5" name="子標題 4"/>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val="2031170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solidFill>
                  <a:schemeClr val="tx1"/>
                </a:solidFill>
              </a:rPr>
              <a:t>游離輻射</a:t>
            </a:r>
            <a:endParaRPr kumimoji="1" lang="zh-TW" altLang="en-US" dirty="0">
              <a:solidFill>
                <a:schemeClr val="tx1"/>
              </a:solidFill>
            </a:endParaRPr>
          </a:p>
        </p:txBody>
      </p:sp>
      <p:sp>
        <p:nvSpPr>
          <p:cNvPr id="3" name="內容版面配置區 2"/>
          <p:cNvSpPr>
            <a:spLocks noGrp="1"/>
          </p:cNvSpPr>
          <p:nvPr>
            <p:ph idx="1"/>
          </p:nvPr>
        </p:nvSpPr>
        <p:spPr/>
        <p:txBody>
          <a:bodyPr/>
          <a:lstStyle/>
          <a:p>
            <a:r>
              <a:rPr kumimoji="1" lang="zh-TW" altLang="en-US" dirty="0" smtClean="0"/>
              <a:t>電磁波</a:t>
            </a:r>
            <a:endParaRPr kumimoji="1" lang="en-US" altLang="zh-TW" dirty="0" smtClean="0"/>
          </a:p>
          <a:p>
            <a:pPr lvl="1"/>
            <a:r>
              <a:rPr kumimoji="1" lang="en-US" altLang="zh-TW" dirty="0" smtClean="0"/>
              <a:t>X</a:t>
            </a:r>
            <a:r>
              <a:rPr kumimoji="1" lang="zh-TW" altLang="en-US" dirty="0" smtClean="0"/>
              <a:t>光</a:t>
            </a:r>
            <a:r>
              <a:rPr kumimoji="1" lang="en-US" altLang="zh-TW" dirty="0" smtClean="0"/>
              <a:t> </a:t>
            </a:r>
            <a:r>
              <a:rPr kumimoji="1" lang="zh-TW" altLang="en-US" dirty="0" smtClean="0"/>
              <a:t>（直線加速器）</a:t>
            </a:r>
            <a:endParaRPr kumimoji="1" lang="en-US" altLang="zh-TW" dirty="0" smtClean="0"/>
          </a:p>
          <a:p>
            <a:pPr lvl="1"/>
            <a:r>
              <a:rPr kumimoji="1" lang="en-US" altLang="zh-TW" dirty="0" smtClean="0"/>
              <a:t>Gamma rays </a:t>
            </a:r>
            <a:r>
              <a:rPr kumimoji="1" lang="zh-TW" altLang="en-US" dirty="0" smtClean="0"/>
              <a:t>（放射性同位素）</a:t>
            </a:r>
            <a:endParaRPr kumimoji="1" lang="en-US" altLang="zh-TW" dirty="0" smtClean="0"/>
          </a:p>
          <a:p>
            <a:pPr lvl="1"/>
            <a:endParaRPr kumimoji="1" lang="en-US" altLang="zh-TW" dirty="0"/>
          </a:p>
          <a:p>
            <a:r>
              <a:rPr kumimoji="1" lang="zh-TW" altLang="en-US" dirty="0" smtClean="0"/>
              <a:t>粒子射線</a:t>
            </a:r>
            <a:endParaRPr kumimoji="1" lang="en-US" altLang="zh-TW" dirty="0" smtClean="0"/>
          </a:p>
          <a:p>
            <a:pPr lvl="1"/>
            <a:r>
              <a:rPr kumimoji="1" lang="zh-TW" altLang="en-US" dirty="0" smtClean="0"/>
              <a:t>電子</a:t>
            </a:r>
            <a:endParaRPr kumimoji="1" lang="en-US" altLang="zh-TW" dirty="0" smtClean="0"/>
          </a:p>
          <a:p>
            <a:pPr lvl="1"/>
            <a:r>
              <a:rPr kumimoji="1" lang="zh-TW" altLang="en-US" dirty="0" smtClean="0"/>
              <a:t>重粒子（</a:t>
            </a:r>
            <a:r>
              <a:rPr kumimoji="1" lang="en-US" altLang="zh-TW" dirty="0"/>
              <a:t>α</a:t>
            </a:r>
            <a:r>
              <a:rPr kumimoji="1" lang="zh-TW" altLang="en-US" dirty="0"/>
              <a:t>粒子、</a:t>
            </a:r>
            <a:r>
              <a:rPr kumimoji="1" lang="en-US" altLang="zh-TW" dirty="0"/>
              <a:t>β</a:t>
            </a:r>
            <a:r>
              <a:rPr kumimoji="1" lang="zh-TW" altLang="en-US" dirty="0" smtClean="0"/>
              <a:t>粒子、質子、中子</a:t>
            </a:r>
            <a:r>
              <a:rPr kumimoji="1" lang="en-US" altLang="zh-TW" dirty="0" smtClean="0"/>
              <a:t>……</a:t>
            </a:r>
            <a:r>
              <a:rPr kumimoji="1" lang="zh-TW" altLang="en-US" dirty="0" smtClean="0"/>
              <a:t>）</a:t>
            </a:r>
            <a:endParaRPr kumimoji="1" lang="zh-TW" altLang="en-US" dirty="0"/>
          </a:p>
        </p:txBody>
      </p:sp>
    </p:spTree>
    <p:extLst>
      <p:ext uri="{BB962C8B-B14F-4D97-AF65-F5344CB8AC3E}">
        <p14:creationId xmlns:p14="http://schemas.microsoft.com/office/powerpoint/2010/main" val="911392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急性可逆副作用</a:t>
            </a:r>
            <a:endParaRPr kumimoji="1" lang="zh-TW" altLang="en-US" dirty="0"/>
          </a:p>
        </p:txBody>
      </p:sp>
      <p:sp>
        <p:nvSpPr>
          <p:cNvPr id="3" name="內容版面配置區 2"/>
          <p:cNvSpPr>
            <a:spLocks noGrp="1"/>
          </p:cNvSpPr>
          <p:nvPr>
            <p:ph idx="1"/>
          </p:nvPr>
        </p:nvSpPr>
        <p:spPr/>
        <p:txBody>
          <a:bodyPr>
            <a:normAutofit/>
          </a:bodyPr>
          <a:lstStyle/>
          <a:p>
            <a:r>
              <a:rPr kumimoji="1" lang="zh-TW" altLang="en-US" dirty="0" smtClean="0"/>
              <a:t>部分胃部及小腸接受放射線照射會</a:t>
            </a:r>
            <a:r>
              <a:rPr kumimoji="1" lang="zh-TW" altLang="en-US" dirty="0"/>
              <a:t>造成食慾不振、噁心、嘔吐及腹瀉的</a:t>
            </a:r>
            <a:r>
              <a:rPr kumimoji="1" lang="zh-TW" altLang="en-US" dirty="0" smtClean="0"/>
              <a:t>現像。</a:t>
            </a:r>
            <a:endParaRPr kumimoji="1" lang="en-US" altLang="zh-TW" dirty="0" smtClean="0"/>
          </a:p>
          <a:p>
            <a:r>
              <a:rPr kumimoji="1" lang="zh-TW" altLang="en-US" dirty="0" smtClean="0"/>
              <a:t>急性的反應</a:t>
            </a:r>
            <a:r>
              <a:rPr kumimoji="1" lang="zh-TW" altLang="en-US" dirty="0"/>
              <a:t>一般直到治療完成後約三週才會完全褪去</a:t>
            </a:r>
            <a:r>
              <a:rPr kumimoji="1" lang="zh-TW" altLang="en-US" dirty="0" smtClean="0"/>
              <a:t>。</a:t>
            </a:r>
            <a:endParaRPr kumimoji="1" lang="en-US" altLang="zh-TW" dirty="0" smtClean="0"/>
          </a:p>
          <a:p>
            <a:r>
              <a:rPr kumimoji="1" lang="zh-TW" altLang="en-US" dirty="0" smtClean="0"/>
              <a:t>肝功能異常</a:t>
            </a:r>
            <a:endParaRPr kumimoji="1" lang="en-US" altLang="zh-TW" dirty="0" smtClean="0"/>
          </a:p>
          <a:p>
            <a:r>
              <a:rPr kumimoji="1" lang="zh-TW" altLang="en-US" dirty="0" smtClean="0"/>
              <a:t>血球功能低下</a:t>
            </a:r>
            <a:endParaRPr kumimoji="1" lang="en-US" altLang="zh-TW" dirty="0" smtClean="0"/>
          </a:p>
          <a:p>
            <a:r>
              <a:rPr kumimoji="1" lang="zh-TW" altLang="en-US" dirty="0" smtClean="0"/>
              <a:t>腫瘤熱</a:t>
            </a:r>
            <a:endParaRPr kumimoji="1" lang="en-US" altLang="zh-TW" dirty="0" smtClean="0"/>
          </a:p>
          <a:p>
            <a:r>
              <a:rPr kumimoji="1" lang="zh-TW" altLang="en-US" dirty="0" smtClean="0"/>
              <a:t>局部疼痛</a:t>
            </a:r>
            <a:endParaRPr kumimoji="1" lang="zh-TW" altLang="en-US" dirty="0"/>
          </a:p>
        </p:txBody>
      </p:sp>
    </p:spTree>
    <p:extLst>
      <p:ext uri="{BB962C8B-B14F-4D97-AF65-F5344CB8AC3E}">
        <p14:creationId xmlns:p14="http://schemas.microsoft.com/office/powerpoint/2010/main" val="31970772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kumimoji="1" lang="zh-TW" altLang="en-US"/>
          </a:p>
        </p:txBody>
      </p:sp>
      <p:sp>
        <p:nvSpPr>
          <p:cNvPr id="3" name="內容版面配置區 2"/>
          <p:cNvSpPr>
            <a:spLocks noGrp="1"/>
          </p:cNvSpPr>
          <p:nvPr>
            <p:ph idx="1"/>
          </p:nvPr>
        </p:nvSpPr>
        <p:spPr/>
        <p:txBody>
          <a:bodyPr>
            <a:normAutofit/>
          </a:bodyPr>
          <a:lstStyle/>
          <a:p>
            <a:r>
              <a:rPr kumimoji="1" lang="zh-TW" altLang="en-US" dirty="0"/>
              <a:t>對於</a:t>
            </a:r>
            <a:r>
              <a:rPr kumimoji="1" lang="en-US" altLang="zh-TW" dirty="0"/>
              <a:t>B</a:t>
            </a:r>
            <a:r>
              <a:rPr kumimoji="1" lang="zh-TW" altLang="en-US" dirty="0"/>
              <a:t>型肝炎的帶原者，由於放射線照射了部份的正常肝臟，可能會引起</a:t>
            </a:r>
            <a:r>
              <a:rPr kumimoji="1" lang="en-US" altLang="zh-TW" dirty="0"/>
              <a:t>B</a:t>
            </a:r>
            <a:r>
              <a:rPr kumimoji="1" lang="zh-TW" altLang="en-US" dirty="0"/>
              <a:t>型肝炎病毒的再活化，會表現出肝轉氨酵素（</a:t>
            </a:r>
            <a:r>
              <a:rPr kumimoji="1" lang="en-US" altLang="zh-TW" dirty="0"/>
              <a:t>GOT</a:t>
            </a:r>
            <a:r>
              <a:rPr kumimoji="1" lang="zh-TW" altLang="en-US" dirty="0"/>
              <a:t>與</a:t>
            </a:r>
            <a:r>
              <a:rPr kumimoji="1" lang="en-US" altLang="zh-TW" dirty="0"/>
              <a:t>GPT</a:t>
            </a:r>
            <a:r>
              <a:rPr kumimoji="1" lang="zh-TW" altLang="en-US" dirty="0"/>
              <a:t>）上升及黃膽的症狀，</a:t>
            </a:r>
            <a:r>
              <a:rPr kumimoji="1" lang="zh-TW" altLang="en-US" dirty="0" smtClean="0"/>
              <a:t>而導致放射治療必需暫停</a:t>
            </a:r>
            <a:endParaRPr kumimoji="1" lang="en-US" altLang="zh-TW" dirty="0" smtClean="0"/>
          </a:p>
          <a:p>
            <a:r>
              <a:rPr kumimoji="1" lang="zh-TW" altLang="en-US" dirty="0" smtClean="0"/>
              <a:t>為了避免</a:t>
            </a:r>
            <a:r>
              <a:rPr kumimoji="1" lang="zh-TW" altLang="en-US" dirty="0"/>
              <a:t>上述的狀況，我們會建議患者在開始放射治療的同時合併服用抗病毒藥物三至六個月，以預防</a:t>
            </a:r>
            <a:r>
              <a:rPr kumimoji="1" lang="en-US" altLang="zh-TW" dirty="0"/>
              <a:t>B</a:t>
            </a:r>
            <a:r>
              <a:rPr kumimoji="1" lang="zh-TW" altLang="en-US" dirty="0"/>
              <a:t>型肝炎病毒的再活化。</a:t>
            </a:r>
          </a:p>
        </p:txBody>
      </p:sp>
    </p:spTree>
    <p:extLst>
      <p:ext uri="{BB962C8B-B14F-4D97-AF65-F5344CB8AC3E}">
        <p14:creationId xmlns:p14="http://schemas.microsoft.com/office/powerpoint/2010/main" val="37882437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ltLang="zh-TW" sz="3200"/>
              <a:t>RILD (Radiation induced liver disease) </a:t>
            </a:r>
            <a:r>
              <a:rPr lang="en-US" altLang="zh-TW" sz="2000"/>
              <a:t>R</a:t>
            </a:r>
            <a:r>
              <a:rPr lang="en-US" altLang="zh-TW" sz="2000">
                <a:latin typeface="AdvPS6F00" charset="0"/>
              </a:rPr>
              <a:t>adiotherapy and Oncology 63 (2002) 41–45</a:t>
            </a:r>
          </a:p>
        </p:txBody>
      </p:sp>
      <p:sp>
        <p:nvSpPr>
          <p:cNvPr id="79875" name="Rectangle 3"/>
          <p:cNvSpPr>
            <a:spLocks noGrp="1" noChangeArrowheads="1"/>
          </p:cNvSpPr>
          <p:nvPr>
            <p:ph idx="1"/>
          </p:nvPr>
        </p:nvSpPr>
        <p:spPr/>
        <p:txBody>
          <a:bodyPr>
            <a:normAutofit/>
          </a:bodyPr>
          <a:lstStyle/>
          <a:p>
            <a:r>
              <a:rPr lang="en-US" altLang="zh-TW" sz="2400"/>
              <a:t>Patients were evaluated for evidence of RILD within 4 months from completion of radiotherapy.</a:t>
            </a:r>
          </a:p>
          <a:p>
            <a:r>
              <a:rPr lang="en-US" altLang="zh-TW" sz="2400"/>
              <a:t>RILD was defined as either anicteric elevation of alkaline phosphatase level of at least twofold and non-malignant ascites (classic RILD), or elevated transaminases of at least fivefold the upper limit of normal or of pre-treatment level (Grade 3 or 4 hepatic toxicity of Common Toxicity Criteria Version 2.0 by National Cancer Institute) (non-classic RILD), in the absence of documented progressive disease.</a:t>
            </a:r>
          </a:p>
        </p:txBody>
      </p:sp>
    </p:spTree>
    <p:extLst>
      <p:ext uri="{BB962C8B-B14F-4D97-AF65-F5344CB8AC3E}">
        <p14:creationId xmlns:p14="http://schemas.microsoft.com/office/powerpoint/2010/main" val="3736367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慢性不可逆副作用</a:t>
            </a:r>
          </a:p>
        </p:txBody>
      </p:sp>
      <p:sp>
        <p:nvSpPr>
          <p:cNvPr id="3" name="內容版面配置區 2"/>
          <p:cNvSpPr>
            <a:spLocks noGrp="1"/>
          </p:cNvSpPr>
          <p:nvPr>
            <p:ph idx="1"/>
          </p:nvPr>
        </p:nvSpPr>
        <p:spPr/>
        <p:txBody>
          <a:bodyPr/>
          <a:lstStyle/>
          <a:p>
            <a:r>
              <a:rPr kumimoji="1" lang="zh-TW" altLang="en-US" dirty="0" smtClean="0"/>
              <a:t>慢性的肝功能衰退及</a:t>
            </a:r>
            <a:r>
              <a:rPr kumimoji="1" lang="zh-TW" altLang="en-US" dirty="0"/>
              <a:t>腎功能衰退，此二項副作用可能在治療後的六個月至數</a:t>
            </a:r>
            <a:r>
              <a:rPr kumimoji="1" lang="zh-TW" altLang="en-US" dirty="0" smtClean="0"/>
              <a:t>年內發生。</a:t>
            </a:r>
            <a:endParaRPr kumimoji="1" lang="zh-TW" altLang="en-US" dirty="0"/>
          </a:p>
        </p:txBody>
      </p:sp>
    </p:spTree>
    <p:extLst>
      <p:ext uri="{BB962C8B-B14F-4D97-AF65-F5344CB8AC3E}">
        <p14:creationId xmlns:p14="http://schemas.microsoft.com/office/powerpoint/2010/main" val="2019697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kumimoji="1" lang="zh-TW" altLang="en-US" dirty="0" smtClean="0"/>
              <a:t>治療效果</a:t>
            </a:r>
            <a:endParaRPr kumimoji="1" lang="zh-TW" altLang="en-US" dirty="0"/>
          </a:p>
        </p:txBody>
      </p:sp>
      <p:sp>
        <p:nvSpPr>
          <p:cNvPr id="3" name="子標題 2"/>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val="1614701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smtClean="0"/>
              <a:t>台中澄清醫院</a:t>
            </a:r>
            <a:endParaRPr kumimoji="1" lang="zh-TW" altLang="en-US" dirty="0"/>
          </a:p>
        </p:txBody>
      </p:sp>
      <p:sp>
        <p:nvSpPr>
          <p:cNvPr id="3" name="內容版面配置區 2"/>
          <p:cNvSpPr>
            <a:spLocks noGrp="1"/>
          </p:cNvSpPr>
          <p:nvPr>
            <p:ph idx="1"/>
          </p:nvPr>
        </p:nvSpPr>
        <p:spPr/>
        <p:txBody>
          <a:bodyPr>
            <a:normAutofit fontScale="92500" lnSpcReduction="10000"/>
          </a:bodyPr>
          <a:lstStyle/>
          <a:p>
            <a:r>
              <a:rPr kumimoji="1" lang="zh-TW" altLang="en-US" dirty="0"/>
              <a:t> 小型肝癌</a:t>
            </a:r>
            <a:r>
              <a:rPr kumimoji="1" lang="zh-TW" altLang="en-US" dirty="0" smtClean="0"/>
              <a:t>（</a:t>
            </a:r>
            <a:r>
              <a:rPr kumimoji="1" lang="en-US" altLang="zh-TW" dirty="0" smtClean="0"/>
              <a:t>&lt;5</a:t>
            </a:r>
            <a:r>
              <a:rPr kumimoji="1" lang="zh-TW" altLang="en-US" dirty="0"/>
              <a:t>公分）：一年和兩年存活率分別為</a:t>
            </a:r>
            <a:r>
              <a:rPr kumimoji="1" lang="en-US" altLang="zh-TW" dirty="0"/>
              <a:t>97.4%</a:t>
            </a:r>
            <a:r>
              <a:rPr kumimoji="1" lang="zh-TW" altLang="en-US" dirty="0"/>
              <a:t>和</a:t>
            </a:r>
            <a:r>
              <a:rPr kumimoji="1" lang="en-US" altLang="zh-TW" dirty="0"/>
              <a:t>62.6%</a:t>
            </a:r>
            <a:r>
              <a:rPr kumimoji="1" lang="zh-TW" altLang="en-US" dirty="0"/>
              <a:t>。</a:t>
            </a:r>
          </a:p>
          <a:p>
            <a:r>
              <a:rPr kumimoji="1" lang="zh-TW" altLang="en-US" dirty="0" smtClean="0"/>
              <a:t>肝門靜脈阻</a:t>
            </a:r>
            <a:r>
              <a:rPr kumimoji="1" lang="zh-TW" altLang="en-US" dirty="0"/>
              <a:t>塞：反應率約為</a:t>
            </a:r>
            <a:r>
              <a:rPr kumimoji="1" lang="en-US" altLang="zh-TW" dirty="0"/>
              <a:t>60%</a:t>
            </a:r>
            <a:r>
              <a:rPr kumimoji="1" lang="zh-TW" altLang="en-US" dirty="0"/>
              <a:t>， 一年存活率為</a:t>
            </a:r>
            <a:r>
              <a:rPr kumimoji="1" lang="en-US" altLang="zh-TW" dirty="0"/>
              <a:t>55.4%</a:t>
            </a:r>
            <a:r>
              <a:rPr kumimoji="1" lang="zh-TW" altLang="en-US" dirty="0"/>
              <a:t>。</a:t>
            </a:r>
          </a:p>
          <a:p>
            <a:r>
              <a:rPr kumimoji="1" lang="zh-TW" altLang="en-US" dirty="0" smtClean="0"/>
              <a:t>晚期</a:t>
            </a:r>
            <a:r>
              <a:rPr kumimoji="1" lang="zh-TW" altLang="en-US" dirty="0"/>
              <a:t>肝癌</a:t>
            </a:r>
            <a:r>
              <a:rPr kumimoji="1" lang="zh-TW" altLang="en-US" dirty="0" smtClean="0"/>
              <a:t>：</a:t>
            </a:r>
            <a:endParaRPr kumimoji="1" lang="en-US" altLang="zh-TW" dirty="0" smtClean="0"/>
          </a:p>
          <a:p>
            <a:pPr lvl="1"/>
            <a:r>
              <a:rPr kumimoji="1" lang="zh-TW" altLang="en-US" dirty="0" smtClean="0"/>
              <a:t>治療</a:t>
            </a:r>
            <a:r>
              <a:rPr kumimoji="1" lang="zh-TW" altLang="en-US" dirty="0"/>
              <a:t>結束後一個月平均腫瘤體積變小</a:t>
            </a:r>
            <a:r>
              <a:rPr kumimoji="1" lang="en-US" altLang="zh-TW" dirty="0"/>
              <a:t>29%</a:t>
            </a:r>
            <a:r>
              <a:rPr kumimoji="1" lang="zh-TW" altLang="en-US" dirty="0"/>
              <a:t>，二個月體積減少</a:t>
            </a:r>
            <a:r>
              <a:rPr kumimoji="1" lang="en-US" altLang="zh-TW" dirty="0"/>
              <a:t>41%</a:t>
            </a:r>
            <a:r>
              <a:rPr kumimoji="1" lang="zh-TW" altLang="en-US" dirty="0"/>
              <a:t>，三個月為</a:t>
            </a:r>
            <a:r>
              <a:rPr kumimoji="1" lang="en-US" altLang="zh-TW" dirty="0"/>
              <a:t>55</a:t>
            </a:r>
            <a:r>
              <a:rPr kumimoji="1" lang="en-US" altLang="zh-TW" dirty="0" smtClean="0"/>
              <a:t>%</a:t>
            </a:r>
            <a:endParaRPr kumimoji="1" lang="en-US" altLang="zh-TW" dirty="0"/>
          </a:p>
          <a:p>
            <a:pPr lvl="1"/>
            <a:r>
              <a:rPr kumimoji="1" lang="zh-TW" altLang="en-US" dirty="0" smtClean="0"/>
              <a:t>治療前甲型胎兒</a:t>
            </a:r>
            <a:r>
              <a:rPr kumimoji="1" lang="zh-TW" altLang="en-US" dirty="0"/>
              <a:t>蛋白 </a:t>
            </a:r>
            <a:r>
              <a:rPr kumimoji="1" lang="en-US" altLang="zh-TW" dirty="0"/>
              <a:t>(AFP) </a:t>
            </a:r>
            <a:r>
              <a:rPr kumimoji="1" lang="zh-TW" altLang="en-US" dirty="0"/>
              <a:t>升高的病人中，</a:t>
            </a:r>
            <a:r>
              <a:rPr kumimoji="1" lang="en-US" altLang="zh-TW" dirty="0"/>
              <a:t>88%</a:t>
            </a:r>
            <a:r>
              <a:rPr kumimoji="1" lang="zh-TW" altLang="en-US" dirty="0"/>
              <a:t>在治療後第一個月</a:t>
            </a:r>
            <a:r>
              <a:rPr kumimoji="1" lang="en-US" altLang="zh-TW" dirty="0"/>
              <a:t>AFP</a:t>
            </a:r>
            <a:r>
              <a:rPr kumimoji="1" lang="zh-TW" altLang="en-US" dirty="0"/>
              <a:t>均降低，其中</a:t>
            </a:r>
            <a:r>
              <a:rPr kumimoji="1" lang="en-US" altLang="zh-TW" dirty="0"/>
              <a:t>59%</a:t>
            </a:r>
            <a:r>
              <a:rPr kumimoji="1" lang="zh-TW" altLang="en-US" dirty="0"/>
              <a:t>更於治療後一個月時</a:t>
            </a:r>
            <a:r>
              <a:rPr kumimoji="1" lang="en-US" altLang="zh-TW" dirty="0"/>
              <a:t>AFP</a:t>
            </a:r>
            <a:r>
              <a:rPr kumimoji="1" lang="zh-TW" altLang="en-US" dirty="0"/>
              <a:t>降低到治療前的一半以下。</a:t>
            </a:r>
          </a:p>
        </p:txBody>
      </p:sp>
    </p:spTree>
    <p:extLst>
      <p:ext uri="{BB962C8B-B14F-4D97-AF65-F5344CB8AC3E}">
        <p14:creationId xmlns:p14="http://schemas.microsoft.com/office/powerpoint/2010/main" val="27580155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zh-TW" dirty="0" smtClean="0"/>
              <a:t>RT for PVT (</a:t>
            </a:r>
            <a:r>
              <a:rPr lang="zh-TW" altLang="en-US" dirty="0" smtClean="0"/>
              <a:t>高雄長庚</a:t>
            </a:r>
            <a:r>
              <a:rPr lang="en-US" altLang="zh-TW" dirty="0" smtClean="0"/>
              <a:t>)</a:t>
            </a:r>
            <a:endParaRPr lang="en-US" altLang="zh-TW" dirty="0"/>
          </a:p>
        </p:txBody>
      </p:sp>
      <p:sp>
        <p:nvSpPr>
          <p:cNvPr id="69635" name="Rectangle 3"/>
          <p:cNvSpPr>
            <a:spLocks noGrp="1" noChangeArrowheads="1"/>
          </p:cNvSpPr>
          <p:nvPr>
            <p:ph idx="1"/>
          </p:nvPr>
        </p:nvSpPr>
        <p:spPr/>
        <p:txBody>
          <a:bodyPr/>
          <a:lstStyle/>
          <a:p>
            <a:r>
              <a:rPr lang="zh-TW" altLang="en-US" dirty="0" smtClean="0"/>
              <a:t>放射線治療對於門靜脈栓塞之打通率約為</a:t>
            </a:r>
            <a:r>
              <a:rPr lang="en-US" altLang="zh-TW" dirty="0" smtClean="0"/>
              <a:t>53%</a:t>
            </a:r>
            <a:r>
              <a:rPr lang="zh-TW" altLang="en-US" dirty="0" smtClean="0"/>
              <a:t>，</a:t>
            </a:r>
            <a:r>
              <a:rPr lang="en-US" altLang="zh-TW" dirty="0" smtClean="0"/>
              <a:t>41%</a:t>
            </a:r>
            <a:r>
              <a:rPr lang="zh-TW" altLang="en-US" dirty="0" smtClean="0"/>
              <a:t>之病人接受放射線治療後可接受進一步的栓塞治療。</a:t>
            </a:r>
            <a:endParaRPr lang="zh-TW" altLang="en-US" dirty="0"/>
          </a:p>
        </p:txBody>
      </p:sp>
      <p:sp>
        <p:nvSpPr>
          <p:cNvPr id="69636" name="Text Box 4"/>
          <p:cNvSpPr txBox="1">
            <a:spLocks noChangeArrowheads="1"/>
          </p:cNvSpPr>
          <p:nvPr/>
        </p:nvSpPr>
        <p:spPr bwMode="auto">
          <a:xfrm>
            <a:off x="4028344" y="5181600"/>
            <a:ext cx="4658456" cy="112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altLang="zh-TW" sz="2000" dirty="0">
                <a:cs typeface="Times New Roman" charset="0"/>
              </a:rPr>
              <a:t>Therapeutic Radiology and Oncology 2001 March; 8(1) 1-14</a:t>
            </a:r>
            <a:r>
              <a:rPr lang="en-US" altLang="zh-TW" sz="2000" dirty="0">
                <a:latin typeface="新細明體" charset="0"/>
              </a:rPr>
              <a:t> </a:t>
            </a:r>
          </a:p>
          <a:p>
            <a:pPr>
              <a:spcBef>
                <a:spcPct val="50000"/>
              </a:spcBef>
            </a:pPr>
            <a:endParaRPr lang="zh-TW" altLang="en-US" dirty="0"/>
          </a:p>
        </p:txBody>
      </p:sp>
    </p:spTree>
    <p:extLst>
      <p:ext uri="{BB962C8B-B14F-4D97-AF65-F5344CB8AC3E}">
        <p14:creationId xmlns:p14="http://schemas.microsoft.com/office/powerpoint/2010/main" val="36404874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ltLang="zh-TW" smtClean="0"/>
              <a:t>RT for AVS</a:t>
            </a:r>
            <a:endParaRPr lang="en-US" altLang="zh-TW"/>
          </a:p>
        </p:txBody>
      </p:sp>
      <p:sp>
        <p:nvSpPr>
          <p:cNvPr id="73731" name="Rectangle 3"/>
          <p:cNvSpPr>
            <a:spLocks noGrp="1" noChangeArrowheads="1"/>
          </p:cNvSpPr>
          <p:nvPr>
            <p:ph idx="1"/>
          </p:nvPr>
        </p:nvSpPr>
        <p:spPr/>
        <p:txBody>
          <a:bodyPr/>
          <a:lstStyle/>
          <a:p>
            <a:r>
              <a:rPr lang="zh-TW" altLang="en-US" smtClean="0"/>
              <a:t>放射線治療對於肝動脈與門靜脈</a:t>
            </a:r>
            <a:r>
              <a:rPr lang="en-US" altLang="zh-TW" smtClean="0"/>
              <a:t>(</a:t>
            </a:r>
            <a:r>
              <a:rPr lang="zh-TW" altLang="en-US" smtClean="0"/>
              <a:t>或肝靜脈</a:t>
            </a:r>
            <a:r>
              <a:rPr lang="en-US" altLang="zh-TW" smtClean="0"/>
              <a:t>)</a:t>
            </a:r>
            <a:r>
              <a:rPr lang="zh-TW" altLang="en-US" smtClean="0"/>
              <a:t>間不正常之交通之阻塞率約為</a:t>
            </a:r>
            <a:r>
              <a:rPr lang="en-US" altLang="zh-TW" smtClean="0"/>
              <a:t>25%</a:t>
            </a:r>
            <a:r>
              <a:rPr lang="zh-TW" altLang="en-US" smtClean="0"/>
              <a:t>。</a:t>
            </a:r>
            <a:endParaRPr lang="zh-TW" altLang="en-US"/>
          </a:p>
        </p:txBody>
      </p:sp>
      <p:pic>
        <p:nvPicPr>
          <p:cNvPr id="73732"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66800" y="3352800"/>
            <a:ext cx="3048000"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3733"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3276600"/>
            <a:ext cx="3352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3734" name="Text Box 6"/>
          <p:cNvSpPr txBox="1">
            <a:spLocks noChangeArrowheads="1"/>
          </p:cNvSpPr>
          <p:nvPr/>
        </p:nvSpPr>
        <p:spPr bwMode="auto">
          <a:xfrm>
            <a:off x="1295400" y="60198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zh-TW" altLang="en-US"/>
          </a:p>
        </p:txBody>
      </p:sp>
      <p:sp>
        <p:nvSpPr>
          <p:cNvPr id="73735" name="Text Box 7"/>
          <p:cNvSpPr txBox="1">
            <a:spLocks noChangeArrowheads="1"/>
          </p:cNvSpPr>
          <p:nvPr/>
        </p:nvSpPr>
        <p:spPr bwMode="auto">
          <a:xfrm>
            <a:off x="1752600" y="59436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TW" altLang="en-US" sz="1800">
                <a:ea typeface="標楷體" charset="0"/>
                <a:cs typeface="標楷體" charset="0"/>
              </a:rPr>
              <a:t>放射線治療前</a:t>
            </a:r>
          </a:p>
        </p:txBody>
      </p:sp>
      <p:sp>
        <p:nvSpPr>
          <p:cNvPr id="73736" name="Text Box 8"/>
          <p:cNvSpPr txBox="1">
            <a:spLocks noChangeArrowheads="1"/>
          </p:cNvSpPr>
          <p:nvPr/>
        </p:nvSpPr>
        <p:spPr bwMode="auto">
          <a:xfrm>
            <a:off x="5410200" y="59436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zh-TW" altLang="en-US" sz="1800">
                <a:ea typeface="標楷體" charset="0"/>
                <a:cs typeface="標楷體" charset="0"/>
              </a:rPr>
              <a:t>放射線治療後</a:t>
            </a:r>
          </a:p>
        </p:txBody>
      </p:sp>
    </p:spTree>
    <p:extLst>
      <p:ext uri="{BB962C8B-B14F-4D97-AF65-F5344CB8AC3E}">
        <p14:creationId xmlns:p14="http://schemas.microsoft.com/office/powerpoint/2010/main" val="24049242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kumimoji="1" lang="en-US" altLang="zh-TW" dirty="0" smtClean="0"/>
              <a:t>Thank You!</a:t>
            </a:r>
            <a:endParaRPr kumimoji="1" lang="zh-TW" altLang="en-US" dirty="0"/>
          </a:p>
        </p:txBody>
      </p:sp>
      <p:sp>
        <p:nvSpPr>
          <p:cNvPr id="5" name="子標題 4"/>
          <p:cNvSpPr>
            <a:spLocks noGrp="1"/>
          </p:cNvSpPr>
          <p:nvPr>
            <p:ph type="subTitle" idx="1"/>
          </p:nvPr>
        </p:nvSpPr>
        <p:spPr/>
        <p:txBody>
          <a:bodyPr/>
          <a:lstStyle/>
          <a:p>
            <a:endParaRPr kumimoji="1" lang="zh-TW" altLang="en-US"/>
          </a:p>
        </p:txBody>
      </p:sp>
    </p:spTree>
    <p:extLst>
      <p:ext uri="{BB962C8B-B14F-4D97-AF65-F5344CB8AC3E}">
        <p14:creationId xmlns:p14="http://schemas.microsoft.com/office/powerpoint/2010/main" val="2090256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11163" y="810231"/>
            <a:ext cx="8229600" cy="1112762"/>
          </a:xfrm>
        </p:spPr>
        <p:txBody>
          <a:bodyPr/>
          <a:lstStyle/>
          <a:p>
            <a:r>
              <a:rPr lang="en-US" altLang="zh-TW" dirty="0">
                <a:solidFill>
                  <a:schemeClr val="tx1"/>
                </a:solidFill>
              </a:rPr>
              <a:t>DNA</a:t>
            </a:r>
            <a:r>
              <a:rPr lang="zh-TW" altLang="en-US" dirty="0">
                <a:solidFill>
                  <a:schemeClr val="tx1"/>
                </a:solidFill>
              </a:rPr>
              <a:t>是被攻擊的目標</a:t>
            </a:r>
          </a:p>
        </p:txBody>
      </p:sp>
      <p:sp>
        <p:nvSpPr>
          <p:cNvPr id="8" name="投影片編號版面配置區 5"/>
          <p:cNvSpPr>
            <a:spLocks noGrp="1"/>
          </p:cNvSpPr>
          <p:nvPr>
            <p:ph type="sldNum" sz="quarter" idx="12"/>
          </p:nvPr>
        </p:nvSpPr>
        <p:spPr/>
        <p:txBody>
          <a:bodyPr>
            <a:normAutofit/>
          </a:bodyPr>
          <a:lstStyle/>
          <a:p>
            <a:fld id="{950157D1-1A0B-9A4B-8AFA-BB4274DF537E}" type="slidenum">
              <a:rPr lang="en-US" altLang="zh-TW"/>
              <a:pPr/>
              <a:t>5</a:t>
            </a:fld>
            <a:endParaRPr lang="en-US" altLang="zh-TW"/>
          </a:p>
        </p:txBody>
      </p:sp>
      <p:pic>
        <p:nvPicPr>
          <p:cNvPr id="297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628775"/>
            <a:ext cx="3656012" cy="475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97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963" y="1773238"/>
            <a:ext cx="3721100" cy="2327275"/>
          </a:xfrm>
          <a:prstGeom prst="rect">
            <a:avLst/>
          </a:prstGeom>
          <a:solidFill>
            <a:schemeClr val="tx1"/>
          </a:solidFill>
          <a:ln w="9525">
            <a:solidFill>
              <a:schemeClr val="tx1"/>
            </a:solidFill>
            <a:miter lim="800000"/>
            <a:headEnd/>
            <a:tailEnd/>
          </a:ln>
          <a:effectLst/>
          <a:extLst/>
        </p:spPr>
      </p:pic>
      <p:sp>
        <p:nvSpPr>
          <p:cNvPr id="29702" name="AutoShape 6"/>
          <p:cNvSpPr>
            <a:spLocks noChangeArrowheads="1"/>
          </p:cNvSpPr>
          <p:nvPr/>
        </p:nvSpPr>
        <p:spPr bwMode="auto">
          <a:xfrm>
            <a:off x="4500563" y="1773238"/>
            <a:ext cx="3743325" cy="2303462"/>
          </a:xfrm>
          <a:prstGeom prst="wedgeRectCallout">
            <a:avLst>
              <a:gd name="adj1" fmla="val -75741"/>
              <a:gd name="adj2" fmla="val 22847"/>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endParaRPr lang="zh-TW" altLang="en-US"/>
          </a:p>
        </p:txBody>
      </p:sp>
      <p:sp>
        <p:nvSpPr>
          <p:cNvPr id="7" name="標題 5"/>
          <p:cNvSpPr txBox="1">
            <a:spLocks/>
          </p:cNvSpPr>
          <p:nvPr/>
        </p:nvSpPr>
        <p:spPr>
          <a:xfrm>
            <a:off x="685800" y="-20418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kumimoji="1" lang="zh-TW" altLang="en-US" smtClean="0"/>
              <a:t>為何放射線可以殺死癌細胞？</a:t>
            </a:r>
            <a:endParaRPr kumimoji="1" lang="zh-TW" altLang="en-US" dirty="0"/>
          </a:p>
        </p:txBody>
      </p:sp>
    </p:spTree>
    <p:extLst>
      <p:ext uri="{BB962C8B-B14F-4D97-AF65-F5344CB8AC3E}">
        <p14:creationId xmlns:p14="http://schemas.microsoft.com/office/powerpoint/2010/main" val="986760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zh-TW" dirty="0">
                <a:solidFill>
                  <a:schemeClr val="tx1"/>
                </a:solidFill>
              </a:rPr>
              <a:t>DNA</a:t>
            </a:r>
            <a:r>
              <a:rPr lang="zh-TW" altLang="en-US" dirty="0">
                <a:solidFill>
                  <a:schemeClr val="tx1"/>
                </a:solidFill>
              </a:rPr>
              <a:t>的修復能力是關鍵</a:t>
            </a:r>
          </a:p>
        </p:txBody>
      </p:sp>
      <p:sp>
        <p:nvSpPr>
          <p:cNvPr id="13" name="投影片編號版面配置區 5"/>
          <p:cNvSpPr>
            <a:spLocks noGrp="1"/>
          </p:cNvSpPr>
          <p:nvPr>
            <p:ph type="sldNum" sz="quarter" idx="12"/>
          </p:nvPr>
        </p:nvSpPr>
        <p:spPr/>
        <p:txBody>
          <a:bodyPr>
            <a:normAutofit/>
          </a:bodyPr>
          <a:lstStyle/>
          <a:p>
            <a:fld id="{DEB60DAC-EF60-3B48-A07D-34DD59F9ED58}" type="slidenum">
              <a:rPr lang="en-US" altLang="zh-TW"/>
              <a:pPr/>
              <a:t>6</a:t>
            </a:fld>
            <a:endParaRPr lang="en-US" altLang="zh-TW"/>
          </a:p>
        </p:txBody>
      </p:sp>
      <p:pic>
        <p:nvPicPr>
          <p:cNvPr id="307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700213"/>
            <a:ext cx="3392488"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5"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211638" y="1700213"/>
            <a:ext cx="3402012"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275" y="5013325"/>
            <a:ext cx="2571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4581525"/>
            <a:ext cx="2228850"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0728"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3" y="5373688"/>
            <a:ext cx="226695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30731" name="Group 11"/>
          <p:cNvGrpSpPr>
            <a:grpSpLocks/>
          </p:cNvGrpSpPr>
          <p:nvPr/>
        </p:nvGrpSpPr>
        <p:grpSpPr bwMode="auto">
          <a:xfrm>
            <a:off x="3635375" y="4365625"/>
            <a:ext cx="5508625" cy="2303463"/>
            <a:chOff x="2290" y="2750"/>
            <a:chExt cx="3470" cy="1451"/>
          </a:xfrm>
        </p:grpSpPr>
        <p:sp>
          <p:nvSpPr>
            <p:cNvPr id="30729" name="Oval 9"/>
            <p:cNvSpPr>
              <a:spLocks noChangeArrowheads="1"/>
            </p:cNvSpPr>
            <p:nvPr/>
          </p:nvSpPr>
          <p:spPr bwMode="auto">
            <a:xfrm>
              <a:off x="2290" y="2750"/>
              <a:ext cx="3470" cy="1451"/>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zh-TW" altLang="en-US"/>
            </a:p>
          </p:txBody>
        </p:sp>
        <p:sp>
          <p:nvSpPr>
            <p:cNvPr id="30730" name="Text Box 10"/>
            <p:cNvSpPr txBox="1">
              <a:spLocks noChangeArrowheads="1"/>
            </p:cNvSpPr>
            <p:nvPr/>
          </p:nvSpPr>
          <p:spPr bwMode="auto">
            <a:xfrm>
              <a:off x="2880" y="3183"/>
              <a:ext cx="2177"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4800"/>
                <a:t>DEATH!!!!!!</a:t>
              </a:r>
            </a:p>
          </p:txBody>
        </p:sp>
      </p:grpSp>
    </p:spTree>
    <p:extLst>
      <p:ext uri="{BB962C8B-B14F-4D97-AF65-F5344CB8AC3E}">
        <p14:creationId xmlns:p14="http://schemas.microsoft.com/office/powerpoint/2010/main" val="1339810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0731"/>
                                        </p:tgtEl>
                                        <p:attrNameLst>
                                          <p:attrName>style.visibility</p:attrName>
                                        </p:attrNameLst>
                                      </p:cBhvr>
                                      <p:to>
                                        <p:strVal val="visible"/>
                                      </p:to>
                                    </p:set>
                                    <p:anim calcmode="lin" valueType="num">
                                      <p:cBhvr>
                                        <p:cTn id="7" dur="1000" fill="hold"/>
                                        <p:tgtEl>
                                          <p:spTgt spid="30731"/>
                                        </p:tgtEl>
                                        <p:attrNameLst>
                                          <p:attrName>ppt_w</p:attrName>
                                        </p:attrNameLst>
                                      </p:cBhvr>
                                      <p:tavLst>
                                        <p:tav tm="0">
                                          <p:val>
                                            <p:strVal val="#ppt_w*0.70"/>
                                          </p:val>
                                        </p:tav>
                                        <p:tav tm="100000">
                                          <p:val>
                                            <p:strVal val="#ppt_w"/>
                                          </p:val>
                                        </p:tav>
                                      </p:tavLst>
                                    </p:anim>
                                    <p:anim calcmode="lin" valueType="num">
                                      <p:cBhvr>
                                        <p:cTn id="8" dur="1000" fill="hold"/>
                                        <p:tgtEl>
                                          <p:spTgt spid="30731"/>
                                        </p:tgtEl>
                                        <p:attrNameLst>
                                          <p:attrName>ppt_h</p:attrName>
                                        </p:attrNameLst>
                                      </p:cBhvr>
                                      <p:tavLst>
                                        <p:tav tm="0">
                                          <p:val>
                                            <p:strVal val="#ppt_h"/>
                                          </p:val>
                                        </p:tav>
                                        <p:tav tm="100000">
                                          <p:val>
                                            <p:strVal val="#ppt_h"/>
                                          </p:val>
                                        </p:tav>
                                      </p:tavLst>
                                    </p:anim>
                                    <p:animEffect transition="in" filter="fade">
                                      <p:cBhvr>
                                        <p:cTn id="9" dur="10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274638"/>
            <a:ext cx="8686800" cy="1143000"/>
          </a:xfrm>
        </p:spPr>
        <p:txBody>
          <a:bodyPr/>
          <a:lstStyle/>
          <a:p>
            <a:r>
              <a:rPr lang="zh-TW" altLang="en-US" sz="3400" dirty="0">
                <a:solidFill>
                  <a:schemeClr val="tx1"/>
                </a:solidFill>
              </a:rPr>
              <a:t>吸收劑量越高，發生染色體變異的機會越大</a:t>
            </a:r>
          </a:p>
        </p:txBody>
      </p:sp>
      <p:sp>
        <p:nvSpPr>
          <p:cNvPr id="6" name="投影片編號版面配置區 5"/>
          <p:cNvSpPr>
            <a:spLocks noGrp="1"/>
          </p:cNvSpPr>
          <p:nvPr>
            <p:ph type="sldNum" sz="quarter" idx="12"/>
          </p:nvPr>
        </p:nvSpPr>
        <p:spPr/>
        <p:txBody>
          <a:bodyPr>
            <a:normAutofit/>
          </a:bodyPr>
          <a:lstStyle/>
          <a:p>
            <a:fld id="{2D62CEEE-F232-9241-946C-AF3B0F922CD0}" type="slidenum">
              <a:rPr lang="en-US" altLang="zh-TW"/>
              <a:pPr/>
              <a:t>7</a:t>
            </a:fld>
            <a:endParaRPr lang="en-US" altLang="zh-TW"/>
          </a:p>
        </p:txBody>
      </p:sp>
      <p:pic>
        <p:nvPicPr>
          <p:cNvPr id="317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8538" y="1484313"/>
            <a:ext cx="4968875" cy="477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6401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438400"/>
            <a:ext cx="8229600" cy="990600"/>
          </a:xfrm>
        </p:spPr>
        <p:txBody>
          <a:bodyPr/>
          <a:lstStyle/>
          <a:p>
            <a:r>
              <a:rPr lang="zh-TW" altLang="en-US" sz="4000" dirty="0">
                <a:solidFill>
                  <a:schemeClr val="tx1"/>
                </a:solidFill>
              </a:rPr>
              <a:t>那，為何不一次把劑量統統給完？</a:t>
            </a:r>
          </a:p>
        </p:txBody>
      </p:sp>
      <p:sp>
        <p:nvSpPr>
          <p:cNvPr id="6" name="投影片編號版面配置區 5"/>
          <p:cNvSpPr>
            <a:spLocks noGrp="1"/>
          </p:cNvSpPr>
          <p:nvPr>
            <p:ph type="sldNum" sz="quarter" idx="12"/>
          </p:nvPr>
        </p:nvSpPr>
        <p:spPr/>
        <p:txBody>
          <a:bodyPr>
            <a:normAutofit/>
          </a:bodyPr>
          <a:lstStyle/>
          <a:p>
            <a:fld id="{235BD4CB-3DDB-2A4D-9A02-CCB531F9A5A6}" type="slidenum">
              <a:rPr lang="en-US" altLang="zh-TW"/>
              <a:pPr/>
              <a:t>8</a:t>
            </a:fld>
            <a:endParaRPr lang="en-US" altLang="zh-TW"/>
          </a:p>
        </p:txBody>
      </p:sp>
      <p:sp>
        <p:nvSpPr>
          <p:cNvPr id="32773" name="Text Box 5"/>
          <p:cNvSpPr txBox="1">
            <a:spLocks noChangeArrowheads="1"/>
          </p:cNvSpPr>
          <p:nvPr/>
        </p:nvSpPr>
        <p:spPr bwMode="auto">
          <a:xfrm>
            <a:off x="1828800" y="3581400"/>
            <a:ext cx="563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altLang="zh-TW" sz="4000" dirty="0">
                <a:ea typeface="標楷體" charset="0"/>
                <a:cs typeface="標楷體" charset="0"/>
              </a:rPr>
              <a:t>Fractionation </a:t>
            </a:r>
            <a:r>
              <a:rPr lang="en-US" altLang="zh-TW" sz="4000" dirty="0">
                <a:latin typeface="+mj-ea"/>
                <a:ea typeface="+mj-ea"/>
                <a:cs typeface="標楷體" charset="0"/>
              </a:rPr>
              <a:t>(</a:t>
            </a:r>
            <a:r>
              <a:rPr lang="zh-TW" altLang="en-US" sz="4000" dirty="0">
                <a:latin typeface="+mj-ea"/>
                <a:ea typeface="+mj-ea"/>
                <a:cs typeface="標楷體" charset="0"/>
              </a:rPr>
              <a:t>分次治療</a:t>
            </a:r>
            <a:r>
              <a:rPr lang="en-US" altLang="zh-TW" sz="4000" dirty="0">
                <a:latin typeface="+mj-ea"/>
                <a:ea typeface="+mj-ea"/>
                <a:cs typeface="標楷體" charset="0"/>
              </a:rPr>
              <a:t>)</a:t>
            </a:r>
          </a:p>
        </p:txBody>
      </p:sp>
    </p:spTree>
    <p:extLst>
      <p:ext uri="{BB962C8B-B14F-4D97-AF65-F5344CB8AC3E}">
        <p14:creationId xmlns:p14="http://schemas.microsoft.com/office/powerpoint/2010/main" val="4037524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dissolve">
                                      <p:cBhvr>
                                        <p:cTn id="7" dur="500"/>
                                        <p:tgtEl>
                                          <p:spTgt spid="327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4881" y="338668"/>
            <a:ext cx="8690932" cy="1112762"/>
          </a:xfrm>
        </p:spPr>
        <p:txBody>
          <a:bodyPr>
            <a:normAutofit fontScale="90000"/>
          </a:bodyPr>
          <a:lstStyle/>
          <a:p>
            <a:r>
              <a:rPr kumimoji="1" lang="en-US" altLang="zh-TW" dirty="0">
                <a:solidFill>
                  <a:schemeClr val="tx1"/>
                </a:solidFill>
              </a:rPr>
              <a:t>1. </a:t>
            </a:r>
            <a:r>
              <a:rPr kumimoji="1" lang="zh-TW" altLang="en-US" dirty="0">
                <a:solidFill>
                  <a:schemeClr val="tx1"/>
                </a:solidFill>
              </a:rPr>
              <a:t>要保護正常細胞 </a:t>
            </a:r>
            <a:r>
              <a:rPr kumimoji="1" lang="en-US" altLang="zh-TW" dirty="0">
                <a:solidFill>
                  <a:schemeClr val="tx1"/>
                </a:solidFill>
              </a:rPr>
              <a:t>(</a:t>
            </a:r>
            <a:r>
              <a:rPr kumimoji="1" lang="en-US" altLang="zh-TW" dirty="0" err="1">
                <a:solidFill>
                  <a:schemeClr val="tx1"/>
                </a:solidFill>
              </a:rPr>
              <a:t>Rapair</a:t>
            </a:r>
            <a:r>
              <a:rPr kumimoji="1" lang="en-US" altLang="zh-TW" dirty="0">
                <a:solidFill>
                  <a:schemeClr val="tx1"/>
                </a:solidFill>
              </a:rPr>
              <a:t> of </a:t>
            </a:r>
            <a:r>
              <a:rPr kumimoji="1" lang="en-US" altLang="zh-TW" dirty="0" err="1">
                <a:solidFill>
                  <a:schemeClr val="tx1"/>
                </a:solidFill>
              </a:rPr>
              <a:t>sublethal</a:t>
            </a:r>
            <a:r>
              <a:rPr kumimoji="1" lang="en-US" altLang="zh-TW" dirty="0">
                <a:solidFill>
                  <a:schemeClr val="tx1"/>
                </a:solidFill>
              </a:rPr>
              <a:t> damage </a:t>
            </a:r>
            <a:r>
              <a:rPr kumimoji="1" lang="en-US" altLang="zh-TW" dirty="0" smtClean="0">
                <a:solidFill>
                  <a:schemeClr val="tx1"/>
                </a:solidFill>
              </a:rPr>
              <a:t>&amp; Repopulation</a:t>
            </a:r>
            <a:r>
              <a:rPr kumimoji="1" lang="en-US" altLang="zh-TW" dirty="0">
                <a:solidFill>
                  <a:schemeClr val="tx1"/>
                </a:solidFill>
              </a:rPr>
              <a:t>)</a:t>
            </a:r>
            <a:endParaRPr kumimoji="1" lang="zh-TW" altLang="en-US" dirty="0">
              <a:solidFill>
                <a:schemeClr val="tx1"/>
              </a:solidFill>
            </a:endParaRPr>
          </a:p>
        </p:txBody>
      </p:sp>
      <p:graphicFrame>
        <p:nvGraphicFramePr>
          <p:cNvPr id="8" name="Object 4"/>
          <p:cNvGraphicFramePr>
            <a:graphicFrameLocks noGrp="1" noChangeAspect="1"/>
          </p:cNvGraphicFramePr>
          <p:nvPr>
            <p:ph idx="1"/>
            <p:extLst>
              <p:ext uri="{D42A27DB-BD31-4B8C-83A1-F6EECF244321}">
                <p14:modId xmlns:p14="http://schemas.microsoft.com/office/powerpoint/2010/main" val="231714770"/>
              </p:ext>
            </p:extLst>
          </p:nvPr>
        </p:nvGraphicFramePr>
        <p:xfrm>
          <a:off x="1565275" y="1755775"/>
          <a:ext cx="5981700" cy="4484688"/>
        </p:xfrm>
        <a:graphic>
          <a:graphicData uri="http://schemas.openxmlformats.org/presentationml/2006/ole">
            <mc:AlternateContent xmlns:mc="http://schemas.openxmlformats.org/markup-compatibility/2006">
              <mc:Choice xmlns:v="urn:schemas-microsoft-com:vml" Requires="v">
                <p:oleObj spid="_x0000_s32795" name="簡報" r:id="rId3" imgW="5552007" imgH="4161971" progId="PowerPoint.Show.8">
                  <p:embed/>
                </p:oleObj>
              </mc:Choice>
              <mc:Fallback>
                <p:oleObj name="簡報" r:id="rId3" imgW="5552007" imgH="4161971" progId="PowerPoint.Show.8">
                  <p:embed/>
                  <p:pic>
                    <p:nvPicPr>
                      <p:cNvPr id="0" name="Picture 21"/>
                      <p:cNvPicPr>
                        <a:picLocks noGrp="1" noChangeAspect="1" noChangeArrowheads="1"/>
                      </p:cNvPicPr>
                      <p:nvPr/>
                    </p:nvPicPr>
                    <p:blipFill>
                      <a:blip r:embed="rId4"/>
                      <a:srcRect/>
                      <a:stretch>
                        <a:fillRect/>
                      </a:stretch>
                    </p:blipFill>
                    <p:spPr bwMode="auto">
                      <a:xfrm>
                        <a:off x="1565275" y="1755775"/>
                        <a:ext cx="5981700" cy="448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1895524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2896</TotalTime>
  <Words>1146</Words>
  <Application>Microsoft Office PowerPoint</Application>
  <PresentationFormat>如螢幕大小 (4:3)</PresentationFormat>
  <Paragraphs>159</Paragraphs>
  <Slides>48</Slides>
  <Notes>0</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48</vt:i4>
      </vt:variant>
    </vt:vector>
  </HeadingPairs>
  <TitlesOfParts>
    <vt:vector size="51" baseType="lpstr">
      <vt:lpstr>Office 佈景主題</vt:lpstr>
      <vt:lpstr>簡報</vt:lpstr>
      <vt:lpstr>PhotoImpact</vt:lpstr>
      <vt:lpstr>肝癌的治療方法</vt:lpstr>
      <vt:lpstr>PowerPoint 簡報</vt:lpstr>
      <vt:lpstr>電磁波</vt:lpstr>
      <vt:lpstr>游離輻射</vt:lpstr>
      <vt:lpstr>DNA是被攻擊的目標</vt:lpstr>
      <vt:lpstr>DNA的修復能力是關鍵</vt:lpstr>
      <vt:lpstr>吸收劑量越高，發生染色體變異的機會越大</vt:lpstr>
      <vt:lpstr>那，為何不一次把劑量統統給完？</vt:lpstr>
      <vt:lpstr>1. 要保護正常細胞 (Rapair of sublethal damage &amp; Repopulation)</vt:lpstr>
      <vt:lpstr>2. 細胞週期再分佈 (Reassortment of cells within the cell cycle)</vt:lpstr>
      <vt:lpstr>3. 讓細胞有氧可以加強治療效果(Reoxygenation)</vt:lpstr>
      <vt:lpstr>PowerPoint 簡報</vt:lpstr>
      <vt:lpstr>放射治療的適應症</vt:lpstr>
      <vt:lpstr>放射治療的禁忌</vt:lpstr>
      <vt:lpstr>放射治療的流程</vt:lpstr>
      <vt:lpstr>醫療團隊</vt:lpstr>
      <vt:lpstr>1.A. 製作固定器具</vt:lpstr>
      <vt:lpstr>1.B. X光模擬攝影定位</vt:lpstr>
      <vt:lpstr>1.C. 電腦斷層攝影</vt:lpstr>
      <vt:lpstr>2.A. 傳統治療計畫擬定</vt:lpstr>
      <vt:lpstr>2.B. 電腦治療計畫擬定</vt:lpstr>
      <vt:lpstr>PowerPoint 簡報</vt:lpstr>
      <vt:lpstr>PowerPoint 簡報</vt:lpstr>
      <vt:lpstr>3. 模具製作或將參數輸入治療機</vt:lpstr>
      <vt:lpstr>4. 治療病人</vt:lpstr>
      <vt:lpstr>常用的放射劑量</vt:lpstr>
      <vt:lpstr>PowerPoint 簡報</vt:lpstr>
      <vt:lpstr>放射治療的技術</vt:lpstr>
      <vt:lpstr>放射治療技術</vt:lpstr>
      <vt:lpstr>影像導引治療 (IGRT)</vt:lpstr>
      <vt:lpstr>PowerPoint 簡報</vt:lpstr>
      <vt:lpstr>PowerPoint 簡報</vt:lpstr>
      <vt:lpstr>影像導引治療 (IGRT) </vt:lpstr>
      <vt:lpstr>影像導引治療 (IGRT) </vt:lpstr>
      <vt:lpstr>PowerPoint 簡報</vt:lpstr>
      <vt:lpstr>立體定位放射手術 (SRS)</vt:lpstr>
      <vt:lpstr>立體定位放射手術 (SRS)</vt:lpstr>
      <vt:lpstr>立體定位放射手術(SRS)</vt:lpstr>
      <vt:lpstr>放射治療的副作用</vt:lpstr>
      <vt:lpstr>急性可逆副作用</vt:lpstr>
      <vt:lpstr>PowerPoint 簡報</vt:lpstr>
      <vt:lpstr>RILD (Radiation induced liver disease) Radiotherapy and Oncology 63 (2002) 41–45</vt:lpstr>
      <vt:lpstr>慢性不可逆副作用</vt:lpstr>
      <vt:lpstr>治療效果</vt:lpstr>
      <vt:lpstr>台中澄清醫院</vt:lpstr>
      <vt:lpstr>RT for PVT (高雄長庚)</vt:lpstr>
      <vt:lpstr>RT for AVS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肝癌的放射線治療</dc:title>
  <dc:creator>Chia Wei Shen</dc:creator>
  <cp:lastModifiedBy>TTCC</cp:lastModifiedBy>
  <cp:revision>41</cp:revision>
  <dcterms:created xsi:type="dcterms:W3CDTF">2012-03-28T18:39:34Z</dcterms:created>
  <dcterms:modified xsi:type="dcterms:W3CDTF">2012-04-05T03:45:21Z</dcterms:modified>
</cp:coreProperties>
</file>